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5"/>
  </p:notesMasterIdLst>
  <p:sldIdLst>
    <p:sldId id="256" r:id="rId2"/>
    <p:sldId id="280" r:id="rId3"/>
    <p:sldId id="269" r:id="rId4"/>
    <p:sldId id="270" r:id="rId5"/>
    <p:sldId id="281" r:id="rId6"/>
    <p:sldId id="282" r:id="rId7"/>
    <p:sldId id="260" r:id="rId8"/>
    <p:sldId id="261" r:id="rId9"/>
    <p:sldId id="283" r:id="rId10"/>
    <p:sldId id="284" r:id="rId11"/>
    <p:sldId id="285" r:id="rId12"/>
    <p:sldId id="286" r:id="rId13"/>
    <p:sldId id="287" r:id="rId14"/>
    <p:sldId id="262" r:id="rId15"/>
    <p:sldId id="263" r:id="rId16"/>
    <p:sldId id="274" r:id="rId17"/>
    <p:sldId id="288" r:id="rId18"/>
    <p:sldId id="265" r:id="rId19"/>
    <p:sldId id="266" r:id="rId20"/>
    <p:sldId id="289" r:id="rId21"/>
    <p:sldId id="267" r:id="rId22"/>
    <p:sldId id="290" r:id="rId23"/>
    <p:sldId id="278"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48" autoAdjust="0"/>
    <p:restoredTop sz="93440" autoAdjust="0"/>
  </p:normalViewPr>
  <p:slideViewPr>
    <p:cSldViewPr>
      <p:cViewPr>
        <p:scale>
          <a:sx n="83" d="100"/>
          <a:sy n="83" d="100"/>
        </p:scale>
        <p:origin x="-1302" y="-12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3A363BF-9AF7-4E52-91BF-3056745EAD78}" type="datetimeFigureOut">
              <a:rPr lang="en-US" smtClean="0"/>
              <a:t>1/7/2023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3697BC5-27BB-40F5-8444-AAF4F97CF854}" type="slidenum">
              <a:rPr lang="en-US" smtClean="0"/>
              <a:t>‹#›</a:t>
            </a:fld>
            <a:endParaRPr lang="en-US"/>
          </a:p>
        </p:txBody>
      </p:sp>
    </p:spTree>
    <p:extLst>
      <p:ext uri="{BB962C8B-B14F-4D97-AF65-F5344CB8AC3E}">
        <p14:creationId xmlns:p14="http://schemas.microsoft.com/office/powerpoint/2010/main" val="3425004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697BC5-27BB-40F5-8444-AAF4F97CF854}" type="slidenum">
              <a:rPr lang="en-US" smtClean="0"/>
              <a:t>2</a:t>
            </a:fld>
            <a:endParaRPr lang="en-US"/>
          </a:p>
        </p:txBody>
      </p:sp>
    </p:spTree>
    <p:extLst>
      <p:ext uri="{BB962C8B-B14F-4D97-AF65-F5344CB8AC3E}">
        <p14:creationId xmlns:p14="http://schemas.microsoft.com/office/powerpoint/2010/main" val="1068127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697BC5-27BB-40F5-8444-AAF4F97CF854}" type="slidenum">
              <a:rPr lang="en-US" smtClean="0"/>
              <a:t>3</a:t>
            </a:fld>
            <a:endParaRPr lang="en-US"/>
          </a:p>
        </p:txBody>
      </p:sp>
    </p:spTree>
    <p:extLst>
      <p:ext uri="{BB962C8B-B14F-4D97-AF65-F5344CB8AC3E}">
        <p14:creationId xmlns:p14="http://schemas.microsoft.com/office/powerpoint/2010/main" val="1360555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697BC5-27BB-40F5-8444-AAF4F97CF854}" type="slidenum">
              <a:rPr lang="en-US" smtClean="0"/>
              <a:t>4</a:t>
            </a:fld>
            <a:endParaRPr lang="en-US"/>
          </a:p>
        </p:txBody>
      </p:sp>
    </p:spTree>
    <p:extLst>
      <p:ext uri="{BB962C8B-B14F-4D97-AF65-F5344CB8AC3E}">
        <p14:creationId xmlns:p14="http://schemas.microsoft.com/office/powerpoint/2010/main" val="1561874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697BC5-27BB-40F5-8444-AAF4F97CF854}" type="slidenum">
              <a:rPr lang="en-US" smtClean="0"/>
              <a:t>5</a:t>
            </a:fld>
            <a:endParaRPr lang="en-US"/>
          </a:p>
        </p:txBody>
      </p:sp>
    </p:spTree>
    <p:extLst>
      <p:ext uri="{BB962C8B-B14F-4D97-AF65-F5344CB8AC3E}">
        <p14:creationId xmlns:p14="http://schemas.microsoft.com/office/powerpoint/2010/main" val="1408151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697BC5-27BB-40F5-8444-AAF4F97CF854}" type="slidenum">
              <a:rPr lang="en-US" smtClean="0"/>
              <a:t>6</a:t>
            </a:fld>
            <a:endParaRPr lang="en-US"/>
          </a:p>
        </p:txBody>
      </p:sp>
    </p:spTree>
    <p:extLst>
      <p:ext uri="{BB962C8B-B14F-4D97-AF65-F5344CB8AC3E}">
        <p14:creationId xmlns:p14="http://schemas.microsoft.com/office/powerpoint/2010/main" val="410814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697BC5-27BB-40F5-8444-AAF4F97CF854}" type="slidenum">
              <a:rPr lang="en-US" smtClean="0"/>
              <a:t>18</a:t>
            </a:fld>
            <a:endParaRPr lang="en-US"/>
          </a:p>
        </p:txBody>
      </p:sp>
    </p:spTree>
    <p:extLst>
      <p:ext uri="{BB962C8B-B14F-4D97-AF65-F5344CB8AC3E}">
        <p14:creationId xmlns:p14="http://schemas.microsoft.com/office/powerpoint/2010/main" val="1980511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AF988FF-370D-49D7-A2E8-0A4DDF54843F}" type="datetimeFigureOut">
              <a:rPr lang="en-US" smtClean="0"/>
              <a:t>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23101C-5E92-4DE7-BCAE-2678FEDB9B41}" type="slidenum">
              <a:rPr lang="en-US" smtClean="0"/>
              <a:t>‹#›</a:t>
            </a:fld>
            <a:endParaRPr lang="en-US"/>
          </a:p>
        </p:txBody>
      </p:sp>
    </p:spTree>
    <p:extLst>
      <p:ext uri="{BB962C8B-B14F-4D97-AF65-F5344CB8AC3E}">
        <p14:creationId xmlns:p14="http://schemas.microsoft.com/office/powerpoint/2010/main" val="3344462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AF988FF-370D-49D7-A2E8-0A4DDF54843F}" type="datetimeFigureOut">
              <a:rPr lang="en-US" smtClean="0"/>
              <a:t>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23101C-5E92-4DE7-BCAE-2678FEDB9B41}" type="slidenum">
              <a:rPr lang="en-US" smtClean="0"/>
              <a:t>‹#›</a:t>
            </a:fld>
            <a:endParaRPr lang="en-US"/>
          </a:p>
        </p:txBody>
      </p:sp>
    </p:spTree>
    <p:extLst>
      <p:ext uri="{BB962C8B-B14F-4D97-AF65-F5344CB8AC3E}">
        <p14:creationId xmlns:p14="http://schemas.microsoft.com/office/powerpoint/2010/main" val="3741256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AF988FF-370D-49D7-A2E8-0A4DDF54843F}" type="datetimeFigureOut">
              <a:rPr lang="en-US" smtClean="0"/>
              <a:t>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23101C-5E92-4DE7-BCAE-2678FEDB9B41}" type="slidenum">
              <a:rPr lang="en-US" smtClean="0"/>
              <a:t>‹#›</a:t>
            </a:fld>
            <a:endParaRPr lang="en-US"/>
          </a:p>
        </p:txBody>
      </p:sp>
    </p:spTree>
    <p:extLst>
      <p:ext uri="{BB962C8B-B14F-4D97-AF65-F5344CB8AC3E}">
        <p14:creationId xmlns:p14="http://schemas.microsoft.com/office/powerpoint/2010/main" val="1117361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AF988FF-370D-49D7-A2E8-0A4DDF54843F}" type="datetimeFigureOut">
              <a:rPr lang="en-US" smtClean="0"/>
              <a:t>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23101C-5E92-4DE7-BCAE-2678FEDB9B41}" type="slidenum">
              <a:rPr lang="en-US" smtClean="0"/>
              <a:t>‹#›</a:t>
            </a:fld>
            <a:endParaRPr lang="en-US"/>
          </a:p>
        </p:txBody>
      </p:sp>
    </p:spTree>
    <p:extLst>
      <p:ext uri="{BB962C8B-B14F-4D97-AF65-F5344CB8AC3E}">
        <p14:creationId xmlns:p14="http://schemas.microsoft.com/office/powerpoint/2010/main" val="1264162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AF988FF-370D-49D7-A2E8-0A4DDF54843F}" type="datetimeFigureOut">
              <a:rPr lang="en-US" smtClean="0"/>
              <a:t>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23101C-5E92-4DE7-BCAE-2678FEDB9B41}" type="slidenum">
              <a:rPr lang="en-US" smtClean="0"/>
              <a:t>‹#›</a:t>
            </a:fld>
            <a:endParaRPr lang="en-US"/>
          </a:p>
        </p:txBody>
      </p:sp>
    </p:spTree>
    <p:extLst>
      <p:ext uri="{BB962C8B-B14F-4D97-AF65-F5344CB8AC3E}">
        <p14:creationId xmlns:p14="http://schemas.microsoft.com/office/powerpoint/2010/main" val="4014375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AF988FF-370D-49D7-A2E8-0A4DDF54843F}" type="datetimeFigureOut">
              <a:rPr lang="en-US" smtClean="0"/>
              <a:t>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23101C-5E92-4DE7-BCAE-2678FEDB9B41}" type="slidenum">
              <a:rPr lang="en-US" smtClean="0"/>
              <a:t>‹#›</a:t>
            </a:fld>
            <a:endParaRPr lang="en-US"/>
          </a:p>
        </p:txBody>
      </p:sp>
    </p:spTree>
    <p:extLst>
      <p:ext uri="{BB962C8B-B14F-4D97-AF65-F5344CB8AC3E}">
        <p14:creationId xmlns:p14="http://schemas.microsoft.com/office/powerpoint/2010/main" val="2641401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AF988FF-370D-49D7-A2E8-0A4DDF54843F}" type="datetimeFigureOut">
              <a:rPr lang="en-US" smtClean="0"/>
              <a:t>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23101C-5E92-4DE7-BCAE-2678FEDB9B41}" type="slidenum">
              <a:rPr lang="en-US" smtClean="0"/>
              <a:t>‹#›</a:t>
            </a:fld>
            <a:endParaRPr lang="en-US"/>
          </a:p>
        </p:txBody>
      </p:sp>
    </p:spTree>
    <p:extLst>
      <p:ext uri="{BB962C8B-B14F-4D97-AF65-F5344CB8AC3E}">
        <p14:creationId xmlns:p14="http://schemas.microsoft.com/office/powerpoint/2010/main" val="1317768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AF988FF-370D-49D7-A2E8-0A4DDF54843F}" type="datetimeFigureOut">
              <a:rPr lang="en-US" smtClean="0"/>
              <a:t>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23101C-5E92-4DE7-BCAE-2678FEDB9B41}" type="slidenum">
              <a:rPr lang="en-US" smtClean="0"/>
              <a:t>‹#›</a:t>
            </a:fld>
            <a:endParaRPr lang="en-US"/>
          </a:p>
        </p:txBody>
      </p:sp>
    </p:spTree>
    <p:extLst>
      <p:ext uri="{BB962C8B-B14F-4D97-AF65-F5344CB8AC3E}">
        <p14:creationId xmlns:p14="http://schemas.microsoft.com/office/powerpoint/2010/main" val="1000375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F988FF-370D-49D7-A2E8-0A4DDF54843F}" type="datetimeFigureOut">
              <a:rPr lang="en-US" smtClean="0"/>
              <a:t>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823101C-5E92-4DE7-BCAE-2678FEDB9B41}" type="slidenum">
              <a:rPr lang="en-US" smtClean="0"/>
              <a:t>‹#›</a:t>
            </a:fld>
            <a:endParaRPr lang="en-US"/>
          </a:p>
        </p:txBody>
      </p:sp>
    </p:spTree>
    <p:extLst>
      <p:ext uri="{BB962C8B-B14F-4D97-AF65-F5344CB8AC3E}">
        <p14:creationId xmlns:p14="http://schemas.microsoft.com/office/powerpoint/2010/main" val="37344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AF988FF-370D-49D7-A2E8-0A4DDF54843F}" type="datetimeFigureOut">
              <a:rPr lang="en-US" smtClean="0"/>
              <a:t>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23101C-5E92-4DE7-BCAE-2678FEDB9B41}" type="slidenum">
              <a:rPr lang="en-US" smtClean="0"/>
              <a:t>‹#›</a:t>
            </a:fld>
            <a:endParaRPr lang="en-US"/>
          </a:p>
        </p:txBody>
      </p:sp>
    </p:spTree>
    <p:extLst>
      <p:ext uri="{BB962C8B-B14F-4D97-AF65-F5344CB8AC3E}">
        <p14:creationId xmlns:p14="http://schemas.microsoft.com/office/powerpoint/2010/main" val="3061031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AF988FF-370D-49D7-A2E8-0A4DDF54843F}" type="datetimeFigureOut">
              <a:rPr lang="en-US" smtClean="0"/>
              <a:t>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23101C-5E92-4DE7-BCAE-2678FEDB9B41}" type="slidenum">
              <a:rPr lang="en-US" smtClean="0"/>
              <a:t>‹#›</a:t>
            </a:fld>
            <a:endParaRPr lang="en-US"/>
          </a:p>
        </p:txBody>
      </p:sp>
    </p:spTree>
    <p:extLst>
      <p:ext uri="{BB962C8B-B14F-4D97-AF65-F5344CB8AC3E}">
        <p14:creationId xmlns:p14="http://schemas.microsoft.com/office/powerpoint/2010/main" val="307368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F988FF-370D-49D7-A2E8-0A4DDF54843F}" type="datetimeFigureOut">
              <a:rPr lang="en-US" smtClean="0"/>
              <a:t>1/7/2023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23101C-5E92-4DE7-BCAE-2678FEDB9B41}" type="slidenum">
              <a:rPr lang="en-US" smtClean="0"/>
              <a:t>‹#›</a:t>
            </a:fld>
            <a:endParaRPr lang="en-US"/>
          </a:p>
        </p:txBody>
      </p:sp>
    </p:spTree>
    <p:extLst>
      <p:ext uri="{BB962C8B-B14F-4D97-AF65-F5344CB8AC3E}">
        <p14:creationId xmlns:p14="http://schemas.microsoft.com/office/powerpoint/2010/main" val="25934934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wav"/><Relationship Id="rId1" Type="http://schemas.microsoft.com/office/2007/relationships/media" Target="../media/media10.wav"/><Relationship Id="rId5" Type="http://schemas.openxmlformats.org/officeDocument/2006/relationships/image" Target="../media/image1.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wav"/><Relationship Id="rId1" Type="http://schemas.microsoft.com/office/2007/relationships/media" Target="../media/media11.wav"/><Relationship Id="rId5" Type="http://schemas.openxmlformats.org/officeDocument/2006/relationships/image" Target="../media/image1.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wav"/><Relationship Id="rId1" Type="http://schemas.microsoft.com/office/2007/relationships/media" Target="../media/media12.wav"/><Relationship Id="rId5" Type="http://schemas.openxmlformats.org/officeDocument/2006/relationships/image" Target="../media/image1.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wav"/><Relationship Id="rId1" Type="http://schemas.microsoft.com/office/2007/relationships/media" Target="../media/media13.wav"/><Relationship Id="rId5" Type="http://schemas.openxmlformats.org/officeDocument/2006/relationships/image" Target="../media/image1.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wav"/><Relationship Id="rId1" Type="http://schemas.microsoft.com/office/2007/relationships/media" Target="../media/media14.wav"/><Relationship Id="rId5" Type="http://schemas.openxmlformats.org/officeDocument/2006/relationships/image" Target="../media/image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wav"/><Relationship Id="rId1" Type="http://schemas.microsoft.com/office/2007/relationships/media" Target="../media/media15.wav"/><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wav"/><Relationship Id="rId1" Type="http://schemas.microsoft.com/office/2007/relationships/media" Target="../media/media16.wav"/><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wav"/><Relationship Id="rId1" Type="http://schemas.microsoft.com/office/2007/relationships/media" Target="../media/media17.wav"/><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8.wav"/><Relationship Id="rId1" Type="http://schemas.microsoft.com/office/2007/relationships/media" Target="../media/media18.wav"/><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wav"/><Relationship Id="rId1" Type="http://schemas.microsoft.com/office/2007/relationships/media" Target="../media/media19.wav"/><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wav"/><Relationship Id="rId1" Type="http://schemas.microsoft.com/office/2007/relationships/media" Target="../media/media20.wav"/><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wav"/><Relationship Id="rId1" Type="http://schemas.microsoft.com/office/2007/relationships/media" Target="../media/media21.wav"/><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8" Type="http://schemas.openxmlformats.org/officeDocument/2006/relationships/hyperlink" Target="https://www.cdc.gov/diabetes/basics/diabetes.html#:~:text=Diabetes%20is%20a%20chronic%20(long,your%20pancreas%20to%20release%20insulin" TargetMode="External"/><Relationship Id="rId3" Type="http://schemas.openxmlformats.org/officeDocument/2006/relationships/slideLayout" Target="../slideLayouts/slideLayout2.xml"/><Relationship Id="rId7" Type="http://schemas.openxmlformats.org/officeDocument/2006/relationships/hyperlink" Target="https://www.singlecare.com/blog/diabetes-symptoms-women/" TargetMode="External"/><Relationship Id="rId2" Type="http://schemas.openxmlformats.org/officeDocument/2006/relationships/audio" Target="../media/media22.wav"/><Relationship Id="rId1" Type="http://schemas.microsoft.com/office/2007/relationships/media" Target="../media/media22.wav"/><Relationship Id="rId6" Type="http://schemas.openxmlformats.org/officeDocument/2006/relationships/hyperlink" Target="https://dmsjournal.biomedcentral.com/articles/10.1186/s13098-021-00767-9" TargetMode="External"/><Relationship Id="rId5" Type="http://schemas.openxmlformats.org/officeDocument/2006/relationships/hyperlink" Target="https://www.hindawi.com/journals/cin/2022/2789760/" TargetMode="External"/><Relationship Id="rId10" Type="http://schemas.openxmlformats.org/officeDocument/2006/relationships/image" Target="../media/image1.png"/><Relationship Id="rId4" Type="http://schemas.openxmlformats.org/officeDocument/2006/relationships/hyperlink" Target="https://www.kaggle.com/datasets/akshaydattatraykhare/diabetes-dataset" TargetMode="External"/><Relationship Id="rId9" Type="http://schemas.openxmlformats.org/officeDocument/2006/relationships/hyperlink" Target="https://www.healthline.com/health/diabetes/symptoms-in-women#How-Diabetes-Affects-Women:-Symptoms,-Risks-And-More" TargetMode="Externa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3.wav"/><Relationship Id="rId1" Type="http://schemas.microsoft.com/office/2007/relationships/media" Target="../media/media23.wav"/><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av"/><Relationship Id="rId1" Type="http://schemas.microsoft.com/office/2007/relationships/media" Target="../media/media5.wav"/><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wav"/><Relationship Id="rId1" Type="http://schemas.microsoft.com/office/2007/relationships/media" Target="../media/media6.wav"/><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av"/><Relationship Id="rId1" Type="http://schemas.microsoft.com/office/2007/relationships/media" Target="../media/media7.wav"/><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wav"/><Relationship Id="rId1" Type="http://schemas.microsoft.com/office/2007/relationships/media" Target="../media/media8.wav"/><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wav"/><Relationship Id="rId1" Type="http://schemas.microsoft.com/office/2007/relationships/media" Target="../media/media9.wav"/><Relationship Id="rId5" Type="http://schemas.openxmlformats.org/officeDocument/2006/relationships/image" Target="../media/image1.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95400"/>
            <a:ext cx="7772400" cy="1752599"/>
          </a:xfrm>
        </p:spPr>
        <p:txBody>
          <a:bodyPr>
            <a:normAutofit/>
          </a:bodyPr>
          <a:lstStyle/>
          <a:p>
            <a:r>
              <a:rPr lang="en-US" sz="4400" b="1" dirty="0" smtClean="0">
                <a:solidFill>
                  <a:srgbClr val="7030A0"/>
                </a:solidFill>
                <a:latin typeface="Segoe Print" pitchFamily="2" charset="0"/>
              </a:rPr>
              <a:t>Diabetes Prediction in </a:t>
            </a:r>
            <a:br>
              <a:rPr lang="en-US" sz="4400" b="1" dirty="0" smtClean="0">
                <a:solidFill>
                  <a:srgbClr val="7030A0"/>
                </a:solidFill>
                <a:latin typeface="Segoe Print" pitchFamily="2" charset="0"/>
              </a:rPr>
            </a:br>
            <a:r>
              <a:rPr lang="en-US" sz="4400" b="1" dirty="0" smtClean="0">
                <a:solidFill>
                  <a:srgbClr val="7030A0"/>
                </a:solidFill>
                <a:latin typeface="Segoe Print" pitchFamily="2" charset="0"/>
              </a:rPr>
              <a:t>Female Patients</a:t>
            </a:r>
            <a:endParaRPr lang="en-US" sz="4400" b="1" dirty="0">
              <a:solidFill>
                <a:srgbClr val="7030A0"/>
              </a:solidFill>
              <a:latin typeface="Segoe Print" pitchFamily="2" charset="0"/>
            </a:endParaRPr>
          </a:p>
        </p:txBody>
      </p:sp>
      <p:sp>
        <p:nvSpPr>
          <p:cNvPr id="3" name="Subtitle 2"/>
          <p:cNvSpPr>
            <a:spLocks noGrp="1"/>
          </p:cNvSpPr>
          <p:nvPr>
            <p:ph type="subTitle" idx="1"/>
          </p:nvPr>
        </p:nvSpPr>
        <p:spPr/>
        <p:txBody>
          <a:bodyPr>
            <a:normAutofit fontScale="55000" lnSpcReduction="20000"/>
          </a:bodyPr>
          <a:lstStyle/>
          <a:p>
            <a:r>
              <a:rPr lang="en-US" sz="3600" b="1" dirty="0" err="1">
                <a:solidFill>
                  <a:srgbClr val="7030A0"/>
                </a:solidFill>
                <a:latin typeface="Segoe Print" pitchFamily="2" charset="0"/>
              </a:rPr>
              <a:t>Sucharitha</a:t>
            </a:r>
            <a:r>
              <a:rPr lang="en-US" sz="3600" b="1" dirty="0">
                <a:solidFill>
                  <a:srgbClr val="7030A0"/>
                </a:solidFill>
                <a:latin typeface="Segoe Print" pitchFamily="2" charset="0"/>
              </a:rPr>
              <a:t> </a:t>
            </a:r>
            <a:r>
              <a:rPr lang="en-US" sz="3600" b="1" dirty="0" err="1">
                <a:solidFill>
                  <a:srgbClr val="7030A0"/>
                </a:solidFill>
                <a:latin typeface="Segoe Print" pitchFamily="2" charset="0"/>
              </a:rPr>
              <a:t>Puppala</a:t>
            </a:r>
            <a:endParaRPr lang="en-US" sz="3600" b="1" dirty="0">
              <a:solidFill>
                <a:srgbClr val="7030A0"/>
              </a:solidFill>
              <a:latin typeface="Segoe Print" pitchFamily="2" charset="0"/>
            </a:endParaRPr>
          </a:p>
          <a:p>
            <a:r>
              <a:rPr lang="en-US" sz="3600" b="1" dirty="0">
                <a:solidFill>
                  <a:srgbClr val="7030A0"/>
                </a:solidFill>
                <a:latin typeface="Segoe Print" pitchFamily="2" charset="0"/>
              </a:rPr>
              <a:t>      Data Science, Bellevue University.</a:t>
            </a:r>
          </a:p>
          <a:p>
            <a:r>
              <a:rPr lang="en-US" sz="3600" b="1" dirty="0">
                <a:solidFill>
                  <a:srgbClr val="7030A0"/>
                </a:solidFill>
                <a:latin typeface="Segoe Print" pitchFamily="2" charset="0"/>
              </a:rPr>
              <a:t>DSC680-T301 Applied Data Science (2233-1)</a:t>
            </a:r>
            <a:r>
              <a:rPr lang="en-US" sz="3600" b="1" dirty="0" smtClean="0">
                <a:solidFill>
                  <a:srgbClr val="7030A0"/>
                </a:solidFill>
                <a:latin typeface="Segoe Print" pitchFamily="2" charset="0"/>
              </a:rPr>
              <a:t>  </a:t>
            </a:r>
            <a:endParaRPr lang="en-US" sz="3600" b="1" dirty="0">
              <a:solidFill>
                <a:srgbClr val="7030A0"/>
              </a:solidFill>
              <a:latin typeface="Segoe Print" pitchFamily="2" charset="0"/>
            </a:endParaRPr>
          </a:p>
          <a:p>
            <a:r>
              <a:rPr lang="en-US" sz="3600" b="1" dirty="0">
                <a:solidFill>
                  <a:srgbClr val="7030A0"/>
                </a:solidFill>
                <a:latin typeface="Segoe Print" pitchFamily="2" charset="0"/>
              </a:rPr>
              <a:t>     </a:t>
            </a:r>
            <a:r>
              <a:rPr lang="en-US" sz="3600" b="1" dirty="0" smtClean="0">
                <a:solidFill>
                  <a:srgbClr val="7030A0"/>
                </a:solidFill>
                <a:latin typeface="Segoe Print" pitchFamily="2" charset="0"/>
              </a:rPr>
              <a:t> </a:t>
            </a:r>
            <a:r>
              <a:rPr lang="en-US" sz="3600" b="1" dirty="0">
                <a:solidFill>
                  <a:srgbClr val="7030A0"/>
                </a:solidFill>
                <a:latin typeface="Segoe Print" pitchFamily="2" charset="0"/>
              </a:rPr>
              <a:t>Professor Catherine </a:t>
            </a:r>
            <a:r>
              <a:rPr lang="en-US" sz="3600" b="1" dirty="0" smtClean="0">
                <a:solidFill>
                  <a:srgbClr val="7030A0"/>
                </a:solidFill>
                <a:latin typeface="Segoe Print" pitchFamily="2" charset="0"/>
              </a:rPr>
              <a:t>Williams.</a:t>
            </a:r>
          </a:p>
          <a:p>
            <a:r>
              <a:rPr lang="en-US" sz="3600" b="1" dirty="0" smtClean="0">
                <a:solidFill>
                  <a:srgbClr val="7030A0"/>
                </a:solidFill>
                <a:latin typeface="Segoe Print" pitchFamily="2" charset="0"/>
              </a:rPr>
              <a:t> January 8,2023</a:t>
            </a:r>
          </a:p>
          <a:p>
            <a:endParaRPr lang="en-US" dirty="0"/>
          </a:p>
        </p:txBody>
      </p:sp>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5757617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577"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solidFill>
                  <a:srgbClr val="7030A0"/>
                </a:solidFill>
                <a:latin typeface="Segoe Print" pitchFamily="2" charset="0"/>
              </a:rPr>
              <a:t>Data Understanding</a:t>
            </a:r>
            <a:br>
              <a:rPr lang="en-US" b="1" dirty="0" smtClean="0">
                <a:solidFill>
                  <a:srgbClr val="7030A0"/>
                </a:solidFill>
                <a:latin typeface="Segoe Print" pitchFamily="2" charset="0"/>
              </a:rPr>
            </a:br>
            <a:r>
              <a:rPr lang="en-US" b="1" dirty="0" smtClean="0">
                <a:solidFill>
                  <a:srgbClr val="7030A0"/>
                </a:solidFill>
                <a:latin typeface="Segoe Print" pitchFamily="2" charset="0"/>
              </a:rPr>
              <a:t>3.Data Exploration</a:t>
            </a:r>
            <a:endParaRPr lang="en-US" dirty="0"/>
          </a:p>
        </p:txBody>
      </p:sp>
      <p:sp>
        <p:nvSpPr>
          <p:cNvPr id="3" name="Content Placeholder 2"/>
          <p:cNvSpPr>
            <a:spLocks noGrp="1"/>
          </p:cNvSpPr>
          <p:nvPr>
            <p:ph sz="half" idx="1"/>
          </p:nvPr>
        </p:nvSpPr>
        <p:spPr>
          <a:xfrm>
            <a:off x="457200" y="2666999"/>
            <a:ext cx="3048000" cy="1981201"/>
          </a:xfrm>
        </p:spPr>
        <p:txBody>
          <a:bodyPr>
            <a:normAutofit fontScale="85000" lnSpcReduction="10000"/>
          </a:bodyPr>
          <a:lstStyle/>
          <a:p>
            <a:r>
              <a:rPr lang="en-US" b="1" dirty="0" smtClean="0">
                <a:solidFill>
                  <a:srgbClr val="7030A0"/>
                </a:solidFill>
                <a:latin typeface="Segoe Print" pitchFamily="2" charset="0"/>
              </a:rPr>
              <a:t>Count plots of the features of the dataset with the target variables</a:t>
            </a:r>
            <a:endParaRPr lang="en-US" b="1" dirty="0">
              <a:solidFill>
                <a:srgbClr val="7030A0"/>
              </a:solidFill>
              <a:latin typeface="Segoe Print" pitchFamily="2" charset="0"/>
            </a:endParaRPr>
          </a:p>
        </p:txBody>
      </p:sp>
      <p:pic>
        <p:nvPicPr>
          <p:cNvPr id="5122" name="Picture 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3733800" y="1600200"/>
            <a:ext cx="4923358"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19800"/>
            <a:ext cx="609600" cy="609600"/>
          </a:xfrm>
          <a:prstGeom prst="rect">
            <a:avLst/>
          </a:prstGeom>
        </p:spPr>
      </p:pic>
    </p:spTree>
    <p:extLst>
      <p:ext uri="{BB962C8B-B14F-4D97-AF65-F5344CB8AC3E}">
        <p14:creationId xmlns:p14="http://schemas.microsoft.com/office/powerpoint/2010/main" val="29131804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57"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rgbClr val="7030A0"/>
                </a:solidFill>
                <a:latin typeface="Segoe Print" pitchFamily="2" charset="0"/>
              </a:rPr>
              <a:t>Data Understanding</a:t>
            </a:r>
            <a:endParaRPr lang="en-US" sz="3600" b="1" dirty="0">
              <a:solidFill>
                <a:srgbClr val="7030A0"/>
              </a:solidFill>
              <a:latin typeface="Segoe Print" pitchFamily="2" charset="0"/>
            </a:endParaRPr>
          </a:p>
        </p:txBody>
      </p:sp>
      <p:sp>
        <p:nvSpPr>
          <p:cNvPr id="3" name="Content Placeholder 2"/>
          <p:cNvSpPr>
            <a:spLocks noGrp="1"/>
          </p:cNvSpPr>
          <p:nvPr>
            <p:ph sz="half" idx="1"/>
          </p:nvPr>
        </p:nvSpPr>
        <p:spPr>
          <a:xfrm>
            <a:off x="457200" y="2362201"/>
            <a:ext cx="2514600" cy="1981200"/>
          </a:xfrm>
        </p:spPr>
        <p:txBody>
          <a:bodyPr>
            <a:normAutofit fontScale="77500" lnSpcReduction="20000"/>
          </a:bodyPr>
          <a:lstStyle/>
          <a:p>
            <a:r>
              <a:rPr lang="en-US" b="1" dirty="0" smtClean="0">
                <a:solidFill>
                  <a:srgbClr val="7030A0"/>
                </a:solidFill>
                <a:latin typeface="Segoe Print" pitchFamily="2" charset="0"/>
              </a:rPr>
              <a:t>Count plots of the features of the dataset with the target variables</a:t>
            </a:r>
          </a:p>
          <a:p>
            <a:endParaRPr lang="en-US" dirty="0"/>
          </a:p>
        </p:txBody>
      </p:sp>
      <p:pic>
        <p:nvPicPr>
          <p:cNvPr id="6146" name="Picture 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3733800" y="1600200"/>
            <a:ext cx="4953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53400" y="6096000"/>
            <a:ext cx="609600" cy="609600"/>
          </a:xfrm>
          <a:prstGeom prst="rect">
            <a:avLst/>
          </a:prstGeom>
        </p:spPr>
      </p:pic>
    </p:spTree>
    <p:extLst>
      <p:ext uri="{BB962C8B-B14F-4D97-AF65-F5344CB8AC3E}">
        <p14:creationId xmlns:p14="http://schemas.microsoft.com/office/powerpoint/2010/main" val="416334219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817"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rgbClr val="7030A0"/>
                </a:solidFill>
                <a:latin typeface="Segoe Print" pitchFamily="2" charset="0"/>
              </a:rPr>
              <a:t>Data Understanding</a:t>
            </a:r>
            <a:endParaRPr lang="en-US" sz="3600" dirty="0"/>
          </a:p>
        </p:txBody>
      </p:sp>
      <p:sp>
        <p:nvSpPr>
          <p:cNvPr id="3" name="Content Placeholder 2"/>
          <p:cNvSpPr>
            <a:spLocks noGrp="1"/>
          </p:cNvSpPr>
          <p:nvPr>
            <p:ph sz="half" idx="1"/>
          </p:nvPr>
        </p:nvSpPr>
        <p:spPr>
          <a:xfrm>
            <a:off x="457200" y="2743200"/>
            <a:ext cx="3200400" cy="1981201"/>
          </a:xfrm>
        </p:spPr>
        <p:txBody>
          <a:bodyPr>
            <a:normAutofit fontScale="85000" lnSpcReduction="20000"/>
          </a:bodyPr>
          <a:lstStyle/>
          <a:p>
            <a:r>
              <a:rPr lang="en-US" b="1" dirty="0" smtClean="0">
                <a:solidFill>
                  <a:srgbClr val="7030A0"/>
                </a:solidFill>
                <a:latin typeface="Segoe Print" pitchFamily="2" charset="0"/>
              </a:rPr>
              <a:t>Count plot of number of pregnancies and the target variable ‘Outcome’</a:t>
            </a:r>
            <a:endParaRPr lang="en-US" b="1" dirty="0">
              <a:solidFill>
                <a:srgbClr val="7030A0"/>
              </a:solidFill>
              <a:latin typeface="Segoe Print" pitchFamily="2" charset="0"/>
            </a:endParaRPr>
          </a:p>
        </p:txBody>
      </p:sp>
      <p:pic>
        <p:nvPicPr>
          <p:cNvPr id="7170" name="Picture 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3733800" y="1676400"/>
            <a:ext cx="5105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05800" y="6096000"/>
            <a:ext cx="609600" cy="609600"/>
          </a:xfrm>
          <a:prstGeom prst="rect">
            <a:avLst/>
          </a:prstGeom>
        </p:spPr>
      </p:pic>
    </p:spTree>
    <p:extLst>
      <p:ext uri="{BB962C8B-B14F-4D97-AF65-F5344CB8AC3E}">
        <p14:creationId xmlns:p14="http://schemas.microsoft.com/office/powerpoint/2010/main" val="2606289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457"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sz="3600" b="1" dirty="0" smtClean="0">
                <a:solidFill>
                  <a:srgbClr val="7030A0"/>
                </a:solidFill>
                <a:latin typeface="Segoe Print" pitchFamily="2" charset="0"/>
              </a:rPr>
              <a:t>Data Understanding</a:t>
            </a:r>
            <a:endParaRPr lang="en-US" sz="3600" dirty="0"/>
          </a:p>
        </p:txBody>
      </p:sp>
      <p:sp>
        <p:nvSpPr>
          <p:cNvPr id="3" name="Content Placeholder 2"/>
          <p:cNvSpPr>
            <a:spLocks noGrp="1"/>
          </p:cNvSpPr>
          <p:nvPr>
            <p:ph sz="half" idx="1"/>
          </p:nvPr>
        </p:nvSpPr>
        <p:spPr>
          <a:xfrm>
            <a:off x="457200" y="2285999"/>
            <a:ext cx="2667000" cy="2438401"/>
          </a:xfrm>
        </p:spPr>
        <p:txBody>
          <a:bodyPr>
            <a:normAutofit/>
          </a:bodyPr>
          <a:lstStyle/>
          <a:p>
            <a:r>
              <a:rPr lang="en-US" b="1" dirty="0" smtClean="0">
                <a:solidFill>
                  <a:srgbClr val="7030A0"/>
                </a:solidFill>
                <a:latin typeface="Segoe Print" pitchFamily="2" charset="0"/>
              </a:rPr>
              <a:t>Correlation </a:t>
            </a:r>
            <a:r>
              <a:rPr lang="en-US" b="1" dirty="0" err="1" smtClean="0">
                <a:solidFill>
                  <a:srgbClr val="7030A0"/>
                </a:solidFill>
                <a:latin typeface="Segoe Print" pitchFamily="2" charset="0"/>
              </a:rPr>
              <a:t>Heatmap</a:t>
            </a:r>
            <a:r>
              <a:rPr lang="en-US" b="1" dirty="0" smtClean="0">
                <a:solidFill>
                  <a:srgbClr val="7030A0"/>
                </a:solidFill>
                <a:latin typeface="Segoe Print" pitchFamily="2" charset="0"/>
              </a:rPr>
              <a:t> of Diabetes dataset.</a:t>
            </a:r>
            <a:endParaRPr lang="en-US" b="1" dirty="0">
              <a:solidFill>
                <a:srgbClr val="7030A0"/>
              </a:solidFill>
              <a:latin typeface="Segoe Print" pitchFamily="2" charset="0"/>
            </a:endParaRPr>
          </a:p>
        </p:txBody>
      </p:sp>
      <p:pic>
        <p:nvPicPr>
          <p:cNvPr id="8194" name="Picture 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3200400" y="1447800"/>
            <a:ext cx="54864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05800" y="6019800"/>
            <a:ext cx="609600" cy="609600"/>
          </a:xfrm>
          <a:prstGeom prst="rect">
            <a:avLst/>
          </a:prstGeom>
        </p:spPr>
      </p:pic>
    </p:spTree>
    <p:extLst>
      <p:ext uri="{BB962C8B-B14F-4D97-AF65-F5344CB8AC3E}">
        <p14:creationId xmlns:p14="http://schemas.microsoft.com/office/powerpoint/2010/main" val="247304003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7627"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914400"/>
          </a:xfrm>
        </p:spPr>
        <p:txBody>
          <a:bodyPr>
            <a:normAutofit/>
          </a:bodyPr>
          <a:lstStyle/>
          <a:p>
            <a:r>
              <a:rPr lang="en-US" sz="3600" b="1" dirty="0" smtClean="0">
                <a:solidFill>
                  <a:srgbClr val="7030A0"/>
                </a:solidFill>
                <a:latin typeface="Segoe Print" pitchFamily="2" charset="0"/>
              </a:rPr>
              <a:t>Data Preparation</a:t>
            </a:r>
            <a:endParaRPr lang="en-US" sz="3600" b="1" dirty="0">
              <a:solidFill>
                <a:srgbClr val="7030A0"/>
              </a:solidFill>
              <a:latin typeface="Segoe Print" pitchFamily="2" charset="0"/>
            </a:endParaRPr>
          </a:p>
        </p:txBody>
      </p:sp>
      <p:sp>
        <p:nvSpPr>
          <p:cNvPr id="3" name="Content Placeholder 2"/>
          <p:cNvSpPr>
            <a:spLocks noGrp="1"/>
          </p:cNvSpPr>
          <p:nvPr>
            <p:ph idx="1"/>
          </p:nvPr>
        </p:nvSpPr>
        <p:spPr>
          <a:xfrm>
            <a:off x="457200" y="1219200"/>
            <a:ext cx="8229600" cy="4906963"/>
          </a:xfrm>
        </p:spPr>
        <p:txBody>
          <a:bodyPr/>
          <a:lstStyle/>
          <a:p>
            <a:r>
              <a:rPr lang="en-US" sz="2400" b="1" dirty="0" smtClean="0">
                <a:solidFill>
                  <a:srgbClr val="7030A0"/>
                </a:solidFill>
                <a:latin typeface="Segoe Print" pitchFamily="2" charset="0"/>
              </a:rPr>
              <a:t>Identification of the outliers using boxplot and removal of the outliers  using Inter Quartile Range(IQR) method</a:t>
            </a:r>
          </a:p>
          <a:p>
            <a:endParaRPr lang="en-US" sz="2400" dirty="0" smtClean="0">
              <a:solidFill>
                <a:srgbClr val="7030A0"/>
              </a:solidFill>
              <a:latin typeface="Segoe Print" pitchFamily="2" charset="0"/>
            </a:endParaRPr>
          </a:p>
          <a:p>
            <a:endParaRPr lang="en-US" dirty="0"/>
          </a:p>
        </p:txBody>
      </p:sp>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438400"/>
            <a:ext cx="7162799"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29600" y="5943600"/>
            <a:ext cx="609600" cy="609600"/>
          </a:xfrm>
          <a:prstGeom prst="rect">
            <a:avLst/>
          </a:prstGeom>
        </p:spPr>
      </p:pic>
    </p:spTree>
    <p:extLst>
      <p:ext uri="{BB962C8B-B14F-4D97-AF65-F5344CB8AC3E}">
        <p14:creationId xmlns:p14="http://schemas.microsoft.com/office/powerpoint/2010/main" val="403211959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5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457200"/>
          </a:xfrm>
        </p:spPr>
        <p:txBody>
          <a:bodyPr>
            <a:normAutofit fontScale="90000"/>
          </a:bodyPr>
          <a:lstStyle/>
          <a:p>
            <a:r>
              <a:rPr lang="en-US" sz="3600" b="1" dirty="0" smtClean="0">
                <a:solidFill>
                  <a:srgbClr val="7030A0"/>
                </a:solidFill>
                <a:latin typeface="Segoe Print" pitchFamily="2" charset="0"/>
              </a:rPr>
              <a:t>Data Preparation</a:t>
            </a:r>
            <a:endParaRPr lang="en-US" sz="3600" b="1" dirty="0">
              <a:solidFill>
                <a:srgbClr val="7030A0"/>
              </a:solidFill>
              <a:latin typeface="Segoe Print" pitchFamily="2" charset="0"/>
            </a:endParaRPr>
          </a:p>
        </p:txBody>
      </p:sp>
      <p:sp>
        <p:nvSpPr>
          <p:cNvPr id="3" name="Content Placeholder 2"/>
          <p:cNvSpPr>
            <a:spLocks noGrp="1"/>
          </p:cNvSpPr>
          <p:nvPr>
            <p:ph idx="1"/>
          </p:nvPr>
        </p:nvSpPr>
        <p:spPr>
          <a:xfrm>
            <a:off x="457200" y="685800"/>
            <a:ext cx="8229600" cy="5440363"/>
          </a:xfrm>
        </p:spPr>
        <p:txBody>
          <a:bodyPr>
            <a:normAutofit fontScale="25000" lnSpcReduction="20000"/>
          </a:bodyPr>
          <a:lstStyle/>
          <a:p>
            <a:pPr>
              <a:lnSpc>
                <a:spcPct val="120000"/>
              </a:lnSpc>
              <a:buFont typeface="Wingdings" pitchFamily="2" charset="2"/>
              <a:buChar char="Ø"/>
            </a:pPr>
            <a:r>
              <a:rPr lang="en-US" sz="8000" b="1" dirty="0" smtClean="0">
                <a:solidFill>
                  <a:srgbClr val="7030A0"/>
                </a:solidFill>
                <a:latin typeface="Segoe Print" pitchFamily="2" charset="0"/>
              </a:rPr>
              <a:t>Split the dataset into ‘train’ and ‘test’ datasets.</a:t>
            </a:r>
          </a:p>
          <a:p>
            <a:pPr>
              <a:lnSpc>
                <a:spcPct val="120000"/>
              </a:lnSpc>
              <a:buFont typeface="Wingdings" pitchFamily="2" charset="2"/>
              <a:buChar char="Ø"/>
            </a:pPr>
            <a:endParaRPr lang="en-US" sz="7200" b="1" dirty="0" smtClean="0">
              <a:solidFill>
                <a:srgbClr val="7030A0"/>
              </a:solidFill>
              <a:latin typeface="Segoe Print" pitchFamily="2" charset="0"/>
            </a:endParaRPr>
          </a:p>
          <a:p>
            <a:pPr>
              <a:lnSpc>
                <a:spcPct val="120000"/>
              </a:lnSpc>
              <a:buFont typeface="Wingdings" pitchFamily="2" charset="2"/>
              <a:buChar char="Ø"/>
            </a:pPr>
            <a:r>
              <a:rPr lang="en-US" sz="7200" b="1" dirty="0" smtClean="0">
                <a:solidFill>
                  <a:srgbClr val="7030A0"/>
                </a:solidFill>
                <a:latin typeface="Segoe Print" pitchFamily="2" charset="0"/>
              </a:rPr>
              <a:t>Target variable  - &gt; ‘Outcome’</a:t>
            </a:r>
          </a:p>
          <a:p>
            <a:pPr>
              <a:lnSpc>
                <a:spcPct val="120000"/>
              </a:lnSpc>
              <a:buFont typeface="Wingdings" pitchFamily="2" charset="2"/>
              <a:buChar char="Ø"/>
            </a:pPr>
            <a:endParaRPr lang="en-US" sz="7200" b="1" dirty="0" smtClean="0">
              <a:solidFill>
                <a:srgbClr val="7030A0"/>
              </a:solidFill>
              <a:latin typeface="Segoe Print" pitchFamily="2" charset="0"/>
            </a:endParaRPr>
          </a:p>
          <a:p>
            <a:pPr lvl="0">
              <a:lnSpc>
                <a:spcPct val="120000"/>
              </a:lnSpc>
              <a:buFont typeface="Wingdings" pitchFamily="2" charset="2"/>
              <a:buChar char="Ø"/>
            </a:pPr>
            <a:r>
              <a:rPr lang="en-US" sz="7200" b="1" dirty="0" smtClean="0">
                <a:solidFill>
                  <a:srgbClr val="7030A0"/>
                </a:solidFill>
                <a:latin typeface="Segoe Print" pitchFamily="2" charset="0"/>
              </a:rPr>
              <a:t>The dataset is split into 80% training dataset and 20% test dataset, taking the test size as 0.2 and the </a:t>
            </a:r>
            <a:r>
              <a:rPr lang="en-US" sz="7200" b="1" dirty="0" err="1" smtClean="0">
                <a:solidFill>
                  <a:srgbClr val="7030A0"/>
                </a:solidFill>
                <a:latin typeface="Segoe Print" pitchFamily="2" charset="0"/>
              </a:rPr>
              <a:t>random_state</a:t>
            </a:r>
            <a:r>
              <a:rPr lang="en-US" sz="7200" b="1" dirty="0" smtClean="0">
                <a:solidFill>
                  <a:srgbClr val="7030A0"/>
                </a:solidFill>
                <a:latin typeface="Segoe Print" pitchFamily="2" charset="0"/>
              </a:rPr>
              <a:t> as 42.</a:t>
            </a:r>
          </a:p>
          <a:p>
            <a:pPr lvl="0">
              <a:lnSpc>
                <a:spcPct val="120000"/>
              </a:lnSpc>
              <a:buFont typeface="Wingdings" pitchFamily="2" charset="2"/>
              <a:buChar char="Ø"/>
            </a:pPr>
            <a:endParaRPr lang="en-US" sz="7200" b="1" dirty="0" smtClean="0">
              <a:solidFill>
                <a:srgbClr val="7030A0"/>
              </a:solidFill>
              <a:latin typeface="Segoe Print" pitchFamily="2" charset="0"/>
            </a:endParaRPr>
          </a:p>
          <a:p>
            <a:pPr>
              <a:lnSpc>
                <a:spcPct val="120000"/>
              </a:lnSpc>
              <a:buFont typeface="Wingdings" pitchFamily="2" charset="2"/>
              <a:buChar char="Ø"/>
            </a:pPr>
            <a:r>
              <a:rPr lang="en-US" sz="7200" b="1" dirty="0" smtClean="0">
                <a:solidFill>
                  <a:srgbClr val="7030A0"/>
                </a:solidFill>
                <a:latin typeface="Segoe Print" pitchFamily="2" charset="0"/>
              </a:rPr>
              <a:t>Principal </a:t>
            </a:r>
            <a:r>
              <a:rPr lang="en-US" sz="7200" b="1" dirty="0">
                <a:solidFill>
                  <a:srgbClr val="7030A0"/>
                </a:solidFill>
                <a:latin typeface="Segoe Print" pitchFamily="2" charset="0"/>
              </a:rPr>
              <a:t>Component Analysis (PCA) is applied and second set of train and test data sets are created, with this the features have been reduced from 8 to 7</a:t>
            </a:r>
            <a:r>
              <a:rPr lang="en-US" sz="7200" b="1" dirty="0" smtClean="0">
                <a:solidFill>
                  <a:srgbClr val="7030A0"/>
                </a:solidFill>
                <a:latin typeface="Segoe Print" pitchFamily="2" charset="0"/>
              </a:rPr>
              <a:t>.</a:t>
            </a:r>
          </a:p>
          <a:p>
            <a:pPr>
              <a:lnSpc>
                <a:spcPct val="120000"/>
              </a:lnSpc>
              <a:buFont typeface="Wingdings" pitchFamily="2" charset="2"/>
              <a:buChar char="Ø"/>
            </a:pPr>
            <a:endParaRPr lang="en-US" sz="7200" b="1" dirty="0" smtClean="0">
              <a:solidFill>
                <a:srgbClr val="7030A0"/>
              </a:solidFill>
              <a:latin typeface="Segoe Print" pitchFamily="2" charset="0"/>
            </a:endParaRPr>
          </a:p>
          <a:p>
            <a:pPr lvl="0">
              <a:lnSpc>
                <a:spcPct val="120000"/>
              </a:lnSpc>
              <a:buFont typeface="Wingdings" pitchFamily="2" charset="2"/>
              <a:buChar char="Ø"/>
            </a:pPr>
            <a:r>
              <a:rPr lang="en-US" sz="7200" b="1" dirty="0" smtClean="0">
                <a:solidFill>
                  <a:srgbClr val="7030A0"/>
                </a:solidFill>
                <a:latin typeface="Segoe Print" pitchFamily="2" charset="0"/>
              </a:rPr>
              <a:t>The features train and test datasets are standardized using </a:t>
            </a:r>
            <a:r>
              <a:rPr lang="en-US" sz="7200" b="1" dirty="0" err="1" smtClean="0">
                <a:solidFill>
                  <a:srgbClr val="7030A0"/>
                </a:solidFill>
                <a:latin typeface="Segoe Print" pitchFamily="2" charset="0"/>
              </a:rPr>
              <a:t>StandardScaler</a:t>
            </a:r>
            <a:r>
              <a:rPr lang="en-US" sz="7200" b="1" dirty="0" smtClean="0">
                <a:solidFill>
                  <a:srgbClr val="7030A0"/>
                </a:solidFill>
                <a:latin typeface="Segoe Print" pitchFamily="2" charset="0"/>
              </a:rPr>
              <a:t> function.</a:t>
            </a:r>
            <a:endParaRPr lang="en-US" sz="7200" b="1" dirty="0">
              <a:solidFill>
                <a:srgbClr val="7030A0"/>
              </a:solidFill>
              <a:latin typeface="Segoe Print" pitchFamily="2" charset="0"/>
            </a:endParaRPr>
          </a:p>
          <a:p>
            <a:pPr lvl="0">
              <a:lnSpc>
                <a:spcPct val="120000"/>
              </a:lnSpc>
              <a:buFont typeface="Wingdings" pitchFamily="2" charset="2"/>
              <a:buChar char="Ø"/>
            </a:pPr>
            <a:endParaRPr lang="en-US" sz="7200" b="1" dirty="0" smtClean="0">
              <a:solidFill>
                <a:srgbClr val="7030A0"/>
              </a:solidFill>
              <a:latin typeface="Segoe Print" pitchFamily="2" charset="0"/>
            </a:endParaRPr>
          </a:p>
          <a:p>
            <a:pPr lvl="0">
              <a:lnSpc>
                <a:spcPct val="120000"/>
              </a:lnSpc>
              <a:buFont typeface="Wingdings" pitchFamily="2" charset="2"/>
              <a:buChar char="Ø"/>
            </a:pPr>
            <a:r>
              <a:rPr lang="en-US" sz="7200" b="1" dirty="0" smtClean="0">
                <a:solidFill>
                  <a:srgbClr val="7030A0"/>
                </a:solidFill>
                <a:latin typeface="Segoe Print" pitchFamily="2" charset="0"/>
              </a:rPr>
              <a:t>The </a:t>
            </a:r>
            <a:r>
              <a:rPr lang="en-US" sz="7200" b="1" dirty="0" err="1" smtClean="0">
                <a:solidFill>
                  <a:srgbClr val="7030A0"/>
                </a:solidFill>
                <a:latin typeface="Segoe Print" pitchFamily="2" charset="0"/>
              </a:rPr>
              <a:t>X_train</a:t>
            </a:r>
            <a:r>
              <a:rPr lang="en-US" sz="7200" b="1" dirty="0" smtClean="0">
                <a:solidFill>
                  <a:srgbClr val="7030A0"/>
                </a:solidFill>
                <a:latin typeface="Segoe Print" pitchFamily="2" charset="0"/>
              </a:rPr>
              <a:t> dataset is transformed and fit to the </a:t>
            </a:r>
            <a:r>
              <a:rPr lang="en-US" sz="7200" b="1" dirty="0" err="1" smtClean="0">
                <a:solidFill>
                  <a:srgbClr val="7030A0"/>
                </a:solidFill>
                <a:latin typeface="Segoe Print" pitchFamily="2" charset="0"/>
              </a:rPr>
              <a:t>standardscaler</a:t>
            </a:r>
            <a:r>
              <a:rPr lang="en-US" sz="7200" b="1" dirty="0" smtClean="0">
                <a:solidFill>
                  <a:srgbClr val="7030A0"/>
                </a:solidFill>
                <a:latin typeface="Segoe Print" pitchFamily="2" charset="0"/>
              </a:rPr>
              <a:t> and the </a:t>
            </a:r>
            <a:r>
              <a:rPr lang="en-US" sz="7200" b="1" dirty="0" err="1" smtClean="0">
                <a:solidFill>
                  <a:srgbClr val="7030A0"/>
                </a:solidFill>
                <a:latin typeface="Segoe Print" pitchFamily="2" charset="0"/>
              </a:rPr>
              <a:t>X_test</a:t>
            </a:r>
            <a:r>
              <a:rPr lang="en-US" sz="7200" b="1" dirty="0" smtClean="0">
                <a:solidFill>
                  <a:srgbClr val="7030A0"/>
                </a:solidFill>
                <a:latin typeface="Segoe Print" pitchFamily="2" charset="0"/>
              </a:rPr>
              <a:t> dataset is just transformed but not fit.</a:t>
            </a:r>
          </a:p>
          <a:p>
            <a:pPr lvl="0">
              <a:lnSpc>
                <a:spcPct val="120000"/>
              </a:lnSpc>
              <a:buFont typeface="Wingdings" pitchFamily="2" charset="2"/>
              <a:buChar char="Ø"/>
            </a:pPr>
            <a:endParaRPr lang="en-US" sz="7200" b="1" dirty="0" smtClean="0">
              <a:solidFill>
                <a:srgbClr val="7030A0"/>
              </a:solidFill>
              <a:latin typeface="Segoe Print" pitchFamily="2" charset="0"/>
            </a:endParaRPr>
          </a:p>
          <a:p>
            <a:pPr lvl="0">
              <a:lnSpc>
                <a:spcPct val="120000"/>
              </a:lnSpc>
              <a:buFont typeface="Wingdings" pitchFamily="2" charset="2"/>
              <a:buChar char="Ø"/>
            </a:pPr>
            <a:r>
              <a:rPr lang="en-US" sz="7200" b="1" dirty="0" smtClean="0">
                <a:solidFill>
                  <a:srgbClr val="7030A0"/>
                </a:solidFill>
                <a:latin typeface="Segoe Print" pitchFamily="2" charset="0"/>
              </a:rPr>
              <a:t>With this the data is ready for model building.</a:t>
            </a:r>
          </a:p>
          <a:p>
            <a:endParaRPr lang="en-US" dirty="0"/>
          </a:p>
        </p:txBody>
      </p:sp>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05800" y="5943600"/>
            <a:ext cx="609600" cy="609600"/>
          </a:xfrm>
          <a:prstGeom prst="rect">
            <a:avLst/>
          </a:prstGeom>
        </p:spPr>
      </p:pic>
    </p:spTree>
    <p:extLst>
      <p:ext uri="{BB962C8B-B14F-4D97-AF65-F5344CB8AC3E}">
        <p14:creationId xmlns:p14="http://schemas.microsoft.com/office/powerpoint/2010/main" val="28168000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8617"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62000"/>
          </a:xfrm>
        </p:spPr>
        <p:txBody>
          <a:bodyPr>
            <a:normAutofit/>
          </a:bodyPr>
          <a:lstStyle/>
          <a:p>
            <a:r>
              <a:rPr lang="en-US" sz="3200" dirty="0" smtClean="0">
                <a:latin typeface="Segoe Print" pitchFamily="2" charset="0"/>
              </a:rPr>
              <a:t> </a:t>
            </a:r>
            <a:r>
              <a:rPr lang="en-US" sz="3600" b="1" dirty="0" smtClean="0">
                <a:solidFill>
                  <a:srgbClr val="7030A0"/>
                </a:solidFill>
                <a:latin typeface="Segoe Print" pitchFamily="2" charset="0"/>
              </a:rPr>
              <a:t>Modeling</a:t>
            </a:r>
            <a:endParaRPr lang="en-US" sz="3600" b="1" dirty="0">
              <a:solidFill>
                <a:srgbClr val="7030A0"/>
              </a:solidFill>
              <a:latin typeface="Segoe Print" pitchFamily="2" charset="0"/>
            </a:endParaRPr>
          </a:p>
        </p:txBody>
      </p:sp>
      <p:sp>
        <p:nvSpPr>
          <p:cNvPr id="3" name="Content Placeholder 2"/>
          <p:cNvSpPr>
            <a:spLocks noGrp="1"/>
          </p:cNvSpPr>
          <p:nvPr>
            <p:ph idx="1"/>
          </p:nvPr>
        </p:nvSpPr>
        <p:spPr>
          <a:xfrm>
            <a:off x="457200" y="914400"/>
            <a:ext cx="8229600" cy="5211763"/>
          </a:xfrm>
        </p:spPr>
        <p:txBody>
          <a:bodyPr>
            <a:normAutofit fontScale="92500"/>
          </a:bodyPr>
          <a:lstStyle/>
          <a:p>
            <a:r>
              <a:rPr lang="en-US" sz="2600" b="1" dirty="0" smtClean="0">
                <a:solidFill>
                  <a:srgbClr val="7030A0"/>
                </a:solidFill>
                <a:latin typeface="Segoe Print" pitchFamily="2" charset="0"/>
              </a:rPr>
              <a:t>The following models are selected for this project:</a:t>
            </a:r>
          </a:p>
          <a:p>
            <a:pPr marL="0" indent="0">
              <a:buNone/>
            </a:pPr>
            <a:endParaRPr lang="en-US" sz="2600" b="1" dirty="0" smtClean="0">
              <a:solidFill>
                <a:srgbClr val="7030A0"/>
              </a:solidFill>
              <a:latin typeface="Segoe Print" pitchFamily="2" charset="0"/>
            </a:endParaRPr>
          </a:p>
          <a:p>
            <a:pPr lvl="1"/>
            <a:r>
              <a:rPr lang="en-US" sz="2600" b="1" dirty="0" smtClean="0">
                <a:solidFill>
                  <a:srgbClr val="7030A0"/>
                </a:solidFill>
                <a:latin typeface="Segoe Print" pitchFamily="2" charset="0"/>
              </a:rPr>
              <a:t>Logistic Regression model</a:t>
            </a:r>
          </a:p>
          <a:p>
            <a:pPr lvl="1"/>
            <a:r>
              <a:rPr lang="en-US" sz="2600" b="1" dirty="0" smtClean="0">
                <a:solidFill>
                  <a:srgbClr val="7030A0"/>
                </a:solidFill>
                <a:latin typeface="Segoe Print" pitchFamily="2" charset="0"/>
              </a:rPr>
              <a:t>K – Nearest Neighbor Classifier</a:t>
            </a:r>
            <a:endParaRPr lang="en-US" sz="2600" b="1" dirty="0" smtClean="0">
              <a:solidFill>
                <a:srgbClr val="7030A0"/>
              </a:solidFill>
              <a:latin typeface="Segoe Print" pitchFamily="2" charset="0"/>
            </a:endParaRPr>
          </a:p>
          <a:p>
            <a:pPr lvl="1"/>
            <a:r>
              <a:rPr lang="en-US" sz="2600" b="1" dirty="0" smtClean="0">
                <a:solidFill>
                  <a:srgbClr val="7030A0"/>
                </a:solidFill>
                <a:latin typeface="Segoe Print" pitchFamily="2" charset="0"/>
              </a:rPr>
              <a:t>Decision Tree Model</a:t>
            </a:r>
          </a:p>
          <a:p>
            <a:pPr lvl="1"/>
            <a:r>
              <a:rPr lang="en-US" sz="2600" b="1" dirty="0" smtClean="0">
                <a:solidFill>
                  <a:srgbClr val="7030A0"/>
                </a:solidFill>
                <a:latin typeface="Segoe Print" pitchFamily="2" charset="0"/>
              </a:rPr>
              <a:t>Support Vector Machine</a:t>
            </a:r>
            <a:endParaRPr lang="en-US" sz="2600" b="1" dirty="0" smtClean="0">
              <a:solidFill>
                <a:srgbClr val="7030A0"/>
              </a:solidFill>
              <a:latin typeface="Segoe Print" pitchFamily="2" charset="0"/>
            </a:endParaRPr>
          </a:p>
          <a:p>
            <a:pPr marL="457200" lvl="1" indent="0">
              <a:buNone/>
            </a:pPr>
            <a:endParaRPr lang="en-US" sz="2600" b="1" dirty="0" smtClean="0">
              <a:solidFill>
                <a:srgbClr val="7030A0"/>
              </a:solidFill>
              <a:latin typeface="Segoe Print" pitchFamily="2" charset="0"/>
            </a:endParaRPr>
          </a:p>
          <a:p>
            <a:r>
              <a:rPr lang="en-US" sz="2600" b="1" dirty="0" smtClean="0">
                <a:solidFill>
                  <a:srgbClr val="7030A0"/>
                </a:solidFill>
                <a:latin typeface="Segoe Print" pitchFamily="2" charset="0"/>
              </a:rPr>
              <a:t>All the four models are created and fit with the </a:t>
            </a:r>
            <a:r>
              <a:rPr lang="en-US" sz="2600" b="1" dirty="0" err="1" smtClean="0">
                <a:solidFill>
                  <a:srgbClr val="7030A0"/>
                </a:solidFill>
                <a:latin typeface="Segoe Print" pitchFamily="2" charset="0"/>
              </a:rPr>
              <a:t>X_train</a:t>
            </a:r>
            <a:r>
              <a:rPr lang="en-US" sz="2600" b="1" dirty="0" smtClean="0">
                <a:solidFill>
                  <a:srgbClr val="7030A0"/>
                </a:solidFill>
                <a:latin typeface="Segoe Print" pitchFamily="2" charset="0"/>
              </a:rPr>
              <a:t> and </a:t>
            </a:r>
            <a:r>
              <a:rPr lang="en-US" sz="2600" b="1" dirty="0" err="1" smtClean="0">
                <a:solidFill>
                  <a:srgbClr val="7030A0"/>
                </a:solidFill>
                <a:latin typeface="Segoe Print" pitchFamily="2" charset="0"/>
              </a:rPr>
              <a:t>y_train</a:t>
            </a:r>
            <a:r>
              <a:rPr lang="en-US" sz="2600" b="1" dirty="0" smtClean="0">
                <a:solidFill>
                  <a:srgbClr val="7030A0"/>
                </a:solidFill>
                <a:latin typeface="Segoe Print" pitchFamily="2" charset="0"/>
              </a:rPr>
              <a:t> datasets and PCA applied X train and Y train datasets respectively, predictions are created for the test dataset to evaluate the model’s performance.</a:t>
            </a:r>
          </a:p>
          <a:p>
            <a:endParaRPr lang="en-US" dirty="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05800" y="6096000"/>
            <a:ext cx="609600" cy="609600"/>
          </a:xfrm>
          <a:prstGeom prst="rect">
            <a:avLst/>
          </a:prstGeom>
        </p:spPr>
      </p:pic>
    </p:spTree>
    <p:extLst>
      <p:ext uri="{BB962C8B-B14F-4D97-AF65-F5344CB8AC3E}">
        <p14:creationId xmlns:p14="http://schemas.microsoft.com/office/powerpoint/2010/main" val="12723082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21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3600" b="1" dirty="0" smtClean="0">
                <a:solidFill>
                  <a:srgbClr val="7030A0"/>
                </a:solidFill>
                <a:latin typeface="Segoe Print" pitchFamily="2" charset="0"/>
              </a:rPr>
              <a:t>Evaluation</a:t>
            </a:r>
            <a:endParaRPr lang="en-US" sz="3600" b="1" dirty="0">
              <a:solidFill>
                <a:srgbClr val="7030A0"/>
              </a:solidFill>
            </a:endParaRPr>
          </a:p>
        </p:txBody>
      </p:sp>
      <p:sp>
        <p:nvSpPr>
          <p:cNvPr id="3" name="Content Placeholder 2"/>
          <p:cNvSpPr>
            <a:spLocks noGrp="1"/>
          </p:cNvSpPr>
          <p:nvPr>
            <p:ph idx="1"/>
          </p:nvPr>
        </p:nvSpPr>
        <p:spPr>
          <a:xfrm>
            <a:off x="457200" y="1295400"/>
            <a:ext cx="8229600" cy="4830763"/>
          </a:xfrm>
        </p:spPr>
        <p:txBody>
          <a:bodyPr/>
          <a:lstStyle/>
          <a:p>
            <a:r>
              <a:rPr lang="en-US" b="1" dirty="0" smtClean="0">
                <a:solidFill>
                  <a:srgbClr val="7030A0"/>
                </a:solidFill>
                <a:latin typeface="Segoe Print" pitchFamily="2" charset="0"/>
              </a:rPr>
              <a:t>Evaluation </a:t>
            </a:r>
            <a:r>
              <a:rPr lang="en-US" b="1" dirty="0">
                <a:solidFill>
                  <a:srgbClr val="7030A0"/>
                </a:solidFill>
                <a:latin typeface="Segoe Print" pitchFamily="2" charset="0"/>
              </a:rPr>
              <a:t>metrics </a:t>
            </a:r>
            <a:r>
              <a:rPr lang="en-US" b="1" dirty="0" smtClean="0">
                <a:solidFill>
                  <a:srgbClr val="7030A0"/>
                </a:solidFill>
                <a:latin typeface="Segoe Print" pitchFamily="2" charset="0"/>
              </a:rPr>
              <a:t>used are as follows</a:t>
            </a:r>
          </a:p>
          <a:p>
            <a:pPr marL="0" indent="0">
              <a:buNone/>
            </a:pPr>
            <a:endParaRPr lang="en-US" b="1" dirty="0" smtClean="0">
              <a:solidFill>
                <a:srgbClr val="7030A0"/>
              </a:solidFill>
              <a:latin typeface="Segoe Print" pitchFamily="2" charset="0"/>
            </a:endParaRPr>
          </a:p>
          <a:p>
            <a:pPr lvl="1">
              <a:buFont typeface="Wingdings" pitchFamily="2" charset="2"/>
              <a:buChar char="Ø"/>
            </a:pPr>
            <a:r>
              <a:rPr lang="en-US" b="1" dirty="0" smtClean="0">
                <a:solidFill>
                  <a:srgbClr val="7030A0"/>
                </a:solidFill>
                <a:latin typeface="Segoe Print" pitchFamily="2" charset="0"/>
              </a:rPr>
              <a:t>	Accuracy</a:t>
            </a:r>
          </a:p>
          <a:p>
            <a:pPr lvl="1">
              <a:buFont typeface="Wingdings" pitchFamily="2" charset="2"/>
              <a:buChar char="Ø"/>
            </a:pPr>
            <a:r>
              <a:rPr lang="en-US" b="1" dirty="0">
                <a:solidFill>
                  <a:srgbClr val="7030A0"/>
                </a:solidFill>
                <a:latin typeface="Segoe Print" pitchFamily="2" charset="0"/>
              </a:rPr>
              <a:t>	</a:t>
            </a:r>
            <a:r>
              <a:rPr lang="en-US" b="1" dirty="0" smtClean="0">
                <a:solidFill>
                  <a:srgbClr val="7030A0"/>
                </a:solidFill>
                <a:latin typeface="Segoe Print" pitchFamily="2" charset="0"/>
              </a:rPr>
              <a:t>Precision</a:t>
            </a:r>
          </a:p>
          <a:p>
            <a:pPr lvl="1">
              <a:buFont typeface="Wingdings" pitchFamily="2" charset="2"/>
              <a:buChar char="Ø"/>
            </a:pPr>
            <a:r>
              <a:rPr lang="en-US" b="1" dirty="0">
                <a:solidFill>
                  <a:srgbClr val="7030A0"/>
                </a:solidFill>
                <a:latin typeface="Segoe Print" pitchFamily="2" charset="0"/>
              </a:rPr>
              <a:t>	</a:t>
            </a:r>
            <a:r>
              <a:rPr lang="en-US" b="1" dirty="0" smtClean="0">
                <a:solidFill>
                  <a:srgbClr val="7030A0"/>
                </a:solidFill>
                <a:latin typeface="Segoe Print" pitchFamily="2" charset="0"/>
              </a:rPr>
              <a:t>Recall </a:t>
            </a:r>
          </a:p>
          <a:p>
            <a:pPr lvl="1">
              <a:buFont typeface="Wingdings" pitchFamily="2" charset="2"/>
              <a:buChar char="Ø"/>
            </a:pPr>
            <a:r>
              <a:rPr lang="en-US" b="1" dirty="0">
                <a:solidFill>
                  <a:srgbClr val="7030A0"/>
                </a:solidFill>
                <a:latin typeface="Segoe Print" pitchFamily="2" charset="0"/>
              </a:rPr>
              <a:t>	</a:t>
            </a:r>
            <a:r>
              <a:rPr lang="en-US" b="1" dirty="0" smtClean="0">
                <a:solidFill>
                  <a:srgbClr val="7030A0"/>
                </a:solidFill>
                <a:latin typeface="Segoe Print" pitchFamily="2" charset="0"/>
              </a:rPr>
              <a:t>F1 Score</a:t>
            </a:r>
            <a:endParaRPr lang="en-US" b="1" dirty="0">
              <a:solidFill>
                <a:srgbClr val="7030A0"/>
              </a:solidFill>
              <a:latin typeface="Segoe Print" pitchFamily="2" charset="0"/>
            </a:endParaRP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229600" y="5867400"/>
            <a:ext cx="609600" cy="609600"/>
          </a:xfrm>
          <a:prstGeom prst="rect">
            <a:avLst/>
          </a:prstGeom>
        </p:spPr>
      </p:pic>
    </p:spTree>
    <p:extLst>
      <p:ext uri="{BB962C8B-B14F-4D97-AF65-F5344CB8AC3E}">
        <p14:creationId xmlns:p14="http://schemas.microsoft.com/office/powerpoint/2010/main" val="268127177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3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62000"/>
          </a:xfrm>
        </p:spPr>
        <p:txBody>
          <a:bodyPr>
            <a:normAutofit/>
          </a:bodyPr>
          <a:lstStyle/>
          <a:p>
            <a:r>
              <a:rPr lang="en-US" sz="3200" b="1" dirty="0" smtClean="0">
                <a:solidFill>
                  <a:srgbClr val="7030A0"/>
                </a:solidFill>
                <a:latin typeface="Segoe Print" pitchFamily="2" charset="0"/>
              </a:rPr>
              <a:t>Evaluation</a:t>
            </a:r>
            <a:endParaRPr lang="en-US" sz="3200" b="1" dirty="0">
              <a:solidFill>
                <a:srgbClr val="7030A0"/>
              </a:solidFill>
              <a:latin typeface="Segoe Print" pitchFamily="2" charset="0"/>
            </a:endParaRPr>
          </a:p>
        </p:txBody>
      </p:sp>
      <p:sp>
        <p:nvSpPr>
          <p:cNvPr id="3" name="Content Placeholder 2"/>
          <p:cNvSpPr>
            <a:spLocks noGrp="1"/>
          </p:cNvSpPr>
          <p:nvPr>
            <p:ph idx="1"/>
          </p:nvPr>
        </p:nvSpPr>
        <p:spPr>
          <a:xfrm>
            <a:off x="457200" y="990600"/>
            <a:ext cx="8229600" cy="5135563"/>
          </a:xfrm>
        </p:spPr>
        <p:txBody>
          <a:bodyPr>
            <a:normAutofit/>
          </a:bodyPr>
          <a:lstStyle/>
          <a:p>
            <a:r>
              <a:rPr lang="en-US" sz="2400" b="1" dirty="0" smtClean="0">
                <a:solidFill>
                  <a:srgbClr val="7030A0"/>
                </a:solidFill>
                <a:latin typeface="Segoe Print" pitchFamily="2" charset="0"/>
              </a:rPr>
              <a:t>Evaluation metrics calculated for the original test data set and PCA applied test dataset.</a:t>
            </a:r>
            <a:endParaRPr lang="en-US" sz="2400" b="1" dirty="0">
              <a:solidFill>
                <a:srgbClr val="7030A0"/>
              </a:solidFill>
              <a:latin typeface="Segoe Print" pitchFamily="2" charset="0"/>
            </a:endParaRPr>
          </a:p>
        </p:txBody>
      </p:sp>
      <p:pic>
        <p:nvPicPr>
          <p:cNvPr id="1024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599" y="1981200"/>
            <a:ext cx="7248525" cy="181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1536" y="4191000"/>
            <a:ext cx="7486650" cy="173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239124" y="6019800"/>
            <a:ext cx="609600" cy="609600"/>
          </a:xfrm>
          <a:prstGeom prst="rect">
            <a:avLst/>
          </a:prstGeom>
        </p:spPr>
      </p:pic>
    </p:spTree>
    <p:extLst>
      <p:ext uri="{BB962C8B-B14F-4D97-AF65-F5344CB8AC3E}">
        <p14:creationId xmlns:p14="http://schemas.microsoft.com/office/powerpoint/2010/main" val="19079625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532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685800"/>
          </a:xfrm>
        </p:spPr>
        <p:txBody>
          <a:bodyPr>
            <a:noAutofit/>
          </a:bodyPr>
          <a:lstStyle/>
          <a:p>
            <a:r>
              <a:rPr lang="en-US" sz="3600" b="1" dirty="0" smtClean="0">
                <a:solidFill>
                  <a:srgbClr val="7030A0"/>
                </a:solidFill>
                <a:latin typeface="Segoe Print" pitchFamily="2" charset="0"/>
              </a:rPr>
              <a:t>Deployment</a:t>
            </a:r>
            <a:endParaRPr lang="en-US" sz="3600" b="1" dirty="0">
              <a:solidFill>
                <a:srgbClr val="7030A0"/>
              </a:solidFill>
              <a:latin typeface="Segoe Print" pitchFamily="2" charset="0"/>
            </a:endParaRPr>
          </a:p>
        </p:txBody>
      </p:sp>
      <p:sp>
        <p:nvSpPr>
          <p:cNvPr id="3" name="Content Placeholder 2"/>
          <p:cNvSpPr>
            <a:spLocks noGrp="1"/>
          </p:cNvSpPr>
          <p:nvPr>
            <p:ph idx="1"/>
          </p:nvPr>
        </p:nvSpPr>
        <p:spPr>
          <a:xfrm>
            <a:off x="457200" y="990600"/>
            <a:ext cx="8229600" cy="5334000"/>
          </a:xfrm>
        </p:spPr>
        <p:txBody>
          <a:bodyPr>
            <a:normAutofit fontScale="92500" lnSpcReduction="10000"/>
          </a:bodyPr>
          <a:lstStyle/>
          <a:p>
            <a:r>
              <a:rPr lang="en-US" sz="2400" b="1" dirty="0">
                <a:solidFill>
                  <a:srgbClr val="7030A0"/>
                </a:solidFill>
                <a:latin typeface="Segoe Print" pitchFamily="2" charset="0"/>
              </a:rPr>
              <a:t>Though the Logistic Regression model and the Support Vector Machine models performed well with the features available in the dataset, the models are not recommended for deployment, as there are a lot of other features that are to be added to the dataset in prediction of Diabetes in Female patients like family history, diet, daily active hours, habit of smoking, habit of alcohol consumption etc. also play an important role in the prediction of Diabetes in female patients. </a:t>
            </a:r>
            <a:endParaRPr lang="en-US" sz="2400" b="1" dirty="0" smtClean="0">
              <a:solidFill>
                <a:srgbClr val="7030A0"/>
              </a:solidFill>
              <a:latin typeface="Segoe Print" pitchFamily="2" charset="0"/>
            </a:endParaRPr>
          </a:p>
          <a:p>
            <a:pPr marL="0" indent="0">
              <a:buNone/>
            </a:pPr>
            <a:r>
              <a:rPr lang="en-US" sz="2400" b="1" dirty="0" smtClean="0">
                <a:solidFill>
                  <a:srgbClr val="7030A0"/>
                </a:solidFill>
                <a:latin typeface="Segoe Print" pitchFamily="2" charset="0"/>
              </a:rPr>
              <a:t> </a:t>
            </a:r>
          </a:p>
          <a:p>
            <a:r>
              <a:rPr lang="en-US" sz="2400" b="1" dirty="0" smtClean="0">
                <a:solidFill>
                  <a:srgbClr val="7030A0"/>
                </a:solidFill>
                <a:latin typeface="Segoe Print" pitchFamily="2" charset="0"/>
              </a:rPr>
              <a:t>However </a:t>
            </a:r>
            <a:r>
              <a:rPr lang="en-US" sz="2400" b="1" dirty="0">
                <a:solidFill>
                  <a:srgbClr val="7030A0"/>
                </a:solidFill>
                <a:latin typeface="Segoe Print" pitchFamily="2" charset="0"/>
              </a:rPr>
              <a:t>the models can be tested with the real life data collected from the hospitals and helps understand the features that are having more influence in a female patient tested positive for diabetes.</a:t>
            </a:r>
          </a:p>
          <a:p>
            <a:endParaRPr lang="en-US" dirty="0" smtClean="0"/>
          </a:p>
          <a:p>
            <a:endParaRPr lang="en-US" dirty="0" smtClean="0"/>
          </a:p>
          <a:p>
            <a:endParaRPr lang="en-US" dirty="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5943600"/>
            <a:ext cx="609600" cy="609600"/>
          </a:xfrm>
          <a:prstGeom prst="rect">
            <a:avLst/>
          </a:prstGeom>
        </p:spPr>
      </p:pic>
    </p:spTree>
    <p:extLst>
      <p:ext uri="{BB962C8B-B14F-4D97-AF65-F5344CB8AC3E}">
        <p14:creationId xmlns:p14="http://schemas.microsoft.com/office/powerpoint/2010/main" val="17363936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387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a:bodyPr>
          <a:lstStyle/>
          <a:p>
            <a:r>
              <a:rPr lang="en-US" sz="3600" b="1" dirty="0" smtClean="0">
                <a:solidFill>
                  <a:srgbClr val="7030A0"/>
                </a:solidFill>
                <a:latin typeface="Segoe Print" pitchFamily="2" charset="0"/>
              </a:rPr>
              <a:t>Introduction</a:t>
            </a:r>
            <a:endParaRPr lang="en-US" sz="3600" b="1" dirty="0">
              <a:solidFill>
                <a:srgbClr val="7030A0"/>
              </a:solidFill>
              <a:latin typeface="Segoe Print" pitchFamily="2" charset="0"/>
            </a:endParaRPr>
          </a:p>
        </p:txBody>
      </p:sp>
      <p:pic>
        <p:nvPicPr>
          <p:cNvPr id="6" name="Picture 2"/>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457200" y="1981200"/>
            <a:ext cx="40386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a:spLocks noGrp="1"/>
          </p:cNvSpPr>
          <p:nvPr>
            <p:ph sz="half" idx="2"/>
          </p:nvPr>
        </p:nvSpPr>
        <p:spPr>
          <a:xfrm>
            <a:off x="4648200" y="2286000"/>
            <a:ext cx="4038600" cy="3200400"/>
          </a:xfrm>
        </p:spPr>
        <p:txBody>
          <a:bodyPr/>
          <a:lstStyle/>
          <a:p>
            <a:r>
              <a:rPr lang="en-US" dirty="0">
                <a:solidFill>
                  <a:srgbClr val="7030A0"/>
                </a:solidFill>
                <a:latin typeface="Segoe Print" pitchFamily="2" charset="0"/>
              </a:rPr>
              <a:t>Diabetes is a chronic (long-lasting) health condition that affects how your body turns food into energy.</a:t>
            </a:r>
          </a:p>
        </p:txBody>
      </p:sp>
      <p:pic>
        <p:nvPicPr>
          <p:cNvPr id="8"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05800" y="6172200"/>
            <a:ext cx="609600" cy="609600"/>
          </a:xfrm>
          <a:prstGeom prst="rect">
            <a:avLst/>
          </a:prstGeom>
        </p:spPr>
      </p:pic>
    </p:spTree>
    <p:extLst>
      <p:ext uri="{BB962C8B-B14F-4D97-AF65-F5344CB8AC3E}">
        <p14:creationId xmlns:p14="http://schemas.microsoft.com/office/powerpoint/2010/main" val="31985272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97"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600" b="1" dirty="0" smtClean="0">
                <a:solidFill>
                  <a:srgbClr val="7030A0"/>
                </a:solidFill>
                <a:latin typeface="Segoe Print" pitchFamily="2" charset="0"/>
              </a:rPr>
              <a:t>Conclusion</a:t>
            </a:r>
            <a:endParaRPr lang="en-US" sz="3600" b="1" dirty="0">
              <a:solidFill>
                <a:srgbClr val="7030A0"/>
              </a:solidFill>
              <a:latin typeface="Segoe Print" pitchFamily="2" charset="0"/>
            </a:endParaRPr>
          </a:p>
        </p:txBody>
      </p:sp>
      <p:sp>
        <p:nvSpPr>
          <p:cNvPr id="3" name="Content Placeholder 2"/>
          <p:cNvSpPr>
            <a:spLocks noGrp="1"/>
          </p:cNvSpPr>
          <p:nvPr>
            <p:ph idx="1"/>
          </p:nvPr>
        </p:nvSpPr>
        <p:spPr>
          <a:xfrm>
            <a:off x="457200" y="1219200"/>
            <a:ext cx="8229600" cy="4906963"/>
          </a:xfrm>
        </p:spPr>
        <p:txBody>
          <a:bodyPr>
            <a:normAutofit/>
          </a:bodyPr>
          <a:lstStyle/>
          <a:p>
            <a:r>
              <a:rPr lang="en-US" sz="1900" b="1" dirty="0">
                <a:solidFill>
                  <a:srgbClr val="7030A0"/>
                </a:solidFill>
                <a:latin typeface="Segoe Print" pitchFamily="2" charset="0"/>
              </a:rPr>
              <a:t>There are several factors that can cause diabetes in the Female patients. From the above analysis we can conclude that the Logistic Regression Model and Support Vector Machine model performed well for the diabetes dataset and from the EDA we can say that the high values of the features Glucose, Insulin, BMI, and </a:t>
            </a:r>
            <a:r>
              <a:rPr lang="en-US" sz="1900" b="1" dirty="0" err="1">
                <a:solidFill>
                  <a:srgbClr val="7030A0"/>
                </a:solidFill>
                <a:latin typeface="Segoe Print" pitchFamily="2" charset="0"/>
              </a:rPr>
              <a:t>SkinThickness</a:t>
            </a:r>
            <a:r>
              <a:rPr lang="en-US" sz="1900" b="1" dirty="0">
                <a:solidFill>
                  <a:srgbClr val="7030A0"/>
                </a:solidFill>
                <a:latin typeface="Segoe Print" pitchFamily="2" charset="0"/>
              </a:rPr>
              <a:t> are more prone to be tested positive for diabetes. </a:t>
            </a:r>
            <a:endParaRPr lang="en-US" sz="1900" b="1" dirty="0" smtClean="0">
              <a:solidFill>
                <a:srgbClr val="7030A0"/>
              </a:solidFill>
              <a:latin typeface="Segoe Print" pitchFamily="2" charset="0"/>
            </a:endParaRPr>
          </a:p>
          <a:p>
            <a:endParaRPr lang="en-US" sz="1900" b="1" dirty="0" smtClean="0">
              <a:solidFill>
                <a:srgbClr val="7030A0"/>
              </a:solidFill>
              <a:latin typeface="Segoe Print" pitchFamily="2" charset="0"/>
            </a:endParaRPr>
          </a:p>
          <a:p>
            <a:r>
              <a:rPr lang="en-US" sz="1900" b="1" dirty="0" smtClean="0">
                <a:solidFill>
                  <a:srgbClr val="7030A0"/>
                </a:solidFill>
                <a:latin typeface="Segoe Print" pitchFamily="2" charset="0"/>
              </a:rPr>
              <a:t>The </a:t>
            </a:r>
            <a:r>
              <a:rPr lang="en-US" sz="1900" b="1" dirty="0">
                <a:solidFill>
                  <a:srgbClr val="7030A0"/>
                </a:solidFill>
                <a:latin typeface="Segoe Print" pitchFamily="2" charset="0"/>
              </a:rPr>
              <a:t>Female patients of age </a:t>
            </a:r>
            <a:r>
              <a:rPr lang="en-US" sz="1900" b="1" dirty="0" smtClean="0">
                <a:solidFill>
                  <a:srgbClr val="7030A0"/>
                </a:solidFill>
                <a:latin typeface="Segoe Print" pitchFamily="2" charset="0"/>
              </a:rPr>
              <a:t>40+ </a:t>
            </a:r>
            <a:r>
              <a:rPr lang="en-US" sz="1900" b="1" dirty="0">
                <a:solidFill>
                  <a:srgbClr val="7030A0"/>
                </a:solidFill>
                <a:latin typeface="Segoe Print" pitchFamily="2" charset="0"/>
              </a:rPr>
              <a:t>years </a:t>
            </a:r>
            <a:r>
              <a:rPr lang="en-US" sz="1900" b="1" dirty="0" smtClean="0">
                <a:solidFill>
                  <a:srgbClr val="7030A0"/>
                </a:solidFill>
                <a:latin typeface="Segoe Print" pitchFamily="2" charset="0"/>
              </a:rPr>
              <a:t>, BMI Level above 30 , </a:t>
            </a:r>
            <a:r>
              <a:rPr lang="en-US" sz="1900" b="1" dirty="0">
                <a:solidFill>
                  <a:srgbClr val="7030A0"/>
                </a:solidFill>
                <a:latin typeface="Segoe Print" pitchFamily="2" charset="0"/>
              </a:rPr>
              <a:t>glucose levels </a:t>
            </a:r>
            <a:r>
              <a:rPr lang="en-US" sz="1900" b="1" dirty="0" smtClean="0">
                <a:solidFill>
                  <a:srgbClr val="7030A0"/>
                </a:solidFill>
                <a:latin typeface="Segoe Print" pitchFamily="2" charset="0"/>
              </a:rPr>
              <a:t>above </a:t>
            </a:r>
            <a:r>
              <a:rPr lang="en-US" sz="1900" b="1" dirty="0">
                <a:solidFill>
                  <a:srgbClr val="7030A0"/>
                </a:solidFill>
                <a:latin typeface="Segoe Print" pitchFamily="2" charset="0"/>
              </a:rPr>
              <a:t>120 </a:t>
            </a:r>
            <a:r>
              <a:rPr lang="en-US" sz="1900" b="1" dirty="0" smtClean="0">
                <a:solidFill>
                  <a:srgbClr val="7030A0"/>
                </a:solidFill>
                <a:latin typeface="Segoe Print" pitchFamily="2" charset="0"/>
              </a:rPr>
              <a:t>are being tested positive for diabetes. </a:t>
            </a:r>
          </a:p>
          <a:p>
            <a:endParaRPr lang="en-US" sz="1900" b="1" dirty="0" smtClean="0">
              <a:solidFill>
                <a:srgbClr val="7030A0"/>
              </a:solidFill>
              <a:latin typeface="Segoe Print" pitchFamily="2" charset="0"/>
            </a:endParaRPr>
          </a:p>
          <a:p>
            <a:r>
              <a:rPr lang="en-US" sz="1900" b="1" dirty="0" smtClean="0">
                <a:solidFill>
                  <a:srgbClr val="7030A0"/>
                </a:solidFill>
                <a:latin typeface="Segoe Print" pitchFamily="2" charset="0"/>
              </a:rPr>
              <a:t>The </a:t>
            </a:r>
            <a:r>
              <a:rPr lang="en-US" sz="1900" b="1" dirty="0">
                <a:solidFill>
                  <a:srgbClr val="7030A0"/>
                </a:solidFill>
                <a:latin typeface="Segoe Print" pitchFamily="2" charset="0"/>
              </a:rPr>
              <a:t>female patients being pregnant for more times are </a:t>
            </a:r>
            <a:r>
              <a:rPr lang="en-US" sz="1900" b="1" dirty="0" smtClean="0">
                <a:solidFill>
                  <a:srgbClr val="7030A0"/>
                </a:solidFill>
                <a:latin typeface="Segoe Print" pitchFamily="2" charset="0"/>
              </a:rPr>
              <a:t>also found to be </a:t>
            </a:r>
            <a:r>
              <a:rPr lang="en-US" sz="1900" b="1" dirty="0">
                <a:solidFill>
                  <a:srgbClr val="7030A0"/>
                </a:solidFill>
                <a:latin typeface="Segoe Print" pitchFamily="2" charset="0"/>
              </a:rPr>
              <a:t>tested positive for diabetics.</a:t>
            </a:r>
          </a:p>
          <a:p>
            <a:endParaRPr lang="en-US" dirty="0"/>
          </a:p>
        </p:txBody>
      </p:sp>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229600" y="5943600"/>
            <a:ext cx="609600" cy="609600"/>
          </a:xfrm>
          <a:prstGeom prst="rect">
            <a:avLst/>
          </a:prstGeom>
        </p:spPr>
      </p:pic>
    </p:spTree>
    <p:extLst>
      <p:ext uri="{BB962C8B-B14F-4D97-AF65-F5344CB8AC3E}">
        <p14:creationId xmlns:p14="http://schemas.microsoft.com/office/powerpoint/2010/main" val="19489124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0637"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Autofit/>
          </a:bodyPr>
          <a:lstStyle/>
          <a:p>
            <a:r>
              <a:rPr lang="en-US" sz="3600" b="1" dirty="0" smtClean="0">
                <a:solidFill>
                  <a:srgbClr val="7030A0"/>
                </a:solidFill>
                <a:latin typeface="Segoe Print" pitchFamily="2" charset="0"/>
              </a:rPr>
              <a:t>Ethical </a:t>
            </a:r>
            <a:r>
              <a:rPr lang="en-US" sz="3600" b="1" dirty="0" smtClean="0">
                <a:solidFill>
                  <a:srgbClr val="7030A0"/>
                </a:solidFill>
                <a:latin typeface="Segoe Print" pitchFamily="2" charset="0"/>
              </a:rPr>
              <a:t>Considerations</a:t>
            </a:r>
            <a:endParaRPr lang="en-US" sz="3600" b="1" dirty="0">
              <a:solidFill>
                <a:srgbClr val="7030A0"/>
              </a:solidFill>
              <a:latin typeface="Segoe Print" pitchFamily="2" charset="0"/>
            </a:endParaRPr>
          </a:p>
        </p:txBody>
      </p:sp>
      <p:sp>
        <p:nvSpPr>
          <p:cNvPr id="3" name="Content Placeholder 2"/>
          <p:cNvSpPr>
            <a:spLocks noGrp="1"/>
          </p:cNvSpPr>
          <p:nvPr>
            <p:ph idx="1"/>
          </p:nvPr>
        </p:nvSpPr>
        <p:spPr>
          <a:xfrm>
            <a:off x="457200" y="1600200"/>
            <a:ext cx="8229600" cy="4724400"/>
          </a:xfrm>
        </p:spPr>
        <p:txBody>
          <a:bodyPr/>
          <a:lstStyle/>
          <a:p>
            <a:pPr marL="0" indent="0">
              <a:buNone/>
            </a:pPr>
            <a:r>
              <a:rPr lang="en-US" sz="2400" b="1" dirty="0">
                <a:solidFill>
                  <a:srgbClr val="7030A0"/>
                </a:solidFill>
                <a:latin typeface="Segoe Print" pitchFamily="2" charset="0"/>
              </a:rPr>
              <a:t>Ethical considerations while dealing the data related to patients is not to misuse the data collected and misrepresentation of the facts that are collected. I have taken care to not to misuse the data related to the patients in the project analysis.</a:t>
            </a:r>
          </a:p>
          <a:p>
            <a:pPr marL="0" indent="0">
              <a:buNone/>
            </a:pPr>
            <a:endParaRPr lang="en-US" dirty="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229600" y="5867400"/>
            <a:ext cx="609600" cy="609600"/>
          </a:xfrm>
          <a:prstGeom prst="rect">
            <a:avLst/>
          </a:prstGeom>
        </p:spPr>
      </p:pic>
    </p:spTree>
    <p:extLst>
      <p:ext uri="{BB962C8B-B14F-4D97-AF65-F5344CB8AC3E}">
        <p14:creationId xmlns:p14="http://schemas.microsoft.com/office/powerpoint/2010/main" val="18988247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2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rgbClr val="7030A0"/>
                </a:solidFill>
                <a:latin typeface="Segoe Print" pitchFamily="2" charset="0"/>
              </a:rPr>
              <a:t>References</a:t>
            </a:r>
            <a:endParaRPr lang="en-US" sz="3600" b="1" dirty="0">
              <a:solidFill>
                <a:srgbClr val="7030A0"/>
              </a:solidFill>
              <a:latin typeface="Segoe Print" pitchFamily="2" charset="0"/>
            </a:endParaRPr>
          </a:p>
        </p:txBody>
      </p:sp>
      <p:sp>
        <p:nvSpPr>
          <p:cNvPr id="3" name="Content Placeholder 2"/>
          <p:cNvSpPr>
            <a:spLocks noGrp="1"/>
          </p:cNvSpPr>
          <p:nvPr>
            <p:ph idx="1"/>
          </p:nvPr>
        </p:nvSpPr>
        <p:spPr>
          <a:xfrm>
            <a:off x="457200" y="1143000"/>
            <a:ext cx="8229600" cy="4983163"/>
          </a:xfrm>
        </p:spPr>
        <p:txBody>
          <a:bodyPr>
            <a:normAutofit fontScale="62500" lnSpcReduction="20000"/>
          </a:bodyPr>
          <a:lstStyle/>
          <a:p>
            <a:r>
              <a:rPr lang="en-US" i="1" dirty="0"/>
              <a:t>Kaggle.com, Diabetes dataset, </a:t>
            </a:r>
            <a:r>
              <a:rPr lang="en-US" i="1" u="sng" dirty="0">
                <a:hlinkClick r:id="rId4"/>
              </a:rPr>
              <a:t>https://www.kaggle.com/datasets/akshaydattatraykhare/diabetes-dataset</a:t>
            </a:r>
            <a:endParaRPr lang="en-US" i="1" dirty="0"/>
          </a:p>
          <a:p>
            <a:r>
              <a:rPr lang="en-US" i="1" dirty="0" err="1"/>
              <a:t>Hindawi</a:t>
            </a:r>
            <a:r>
              <a:rPr lang="en-US" i="1" dirty="0"/>
              <a:t>, Prevalence, and Early Prediction of Diabetes Using Machine Learning in North Kashmir: A Case Study of District </a:t>
            </a:r>
            <a:r>
              <a:rPr lang="en-US" i="1" dirty="0" err="1"/>
              <a:t>Bandipora</a:t>
            </a:r>
            <a:r>
              <a:rPr lang="en-US" i="1" dirty="0"/>
              <a:t>, 29 August 2022, </a:t>
            </a:r>
            <a:r>
              <a:rPr lang="en-US" i="1" u="sng" dirty="0">
                <a:hlinkClick r:id="rId5"/>
              </a:rPr>
              <a:t>https://www.hindawi.com/journals/cin/2022/2789760/</a:t>
            </a:r>
            <a:endParaRPr lang="en-US" i="1" dirty="0"/>
          </a:p>
          <a:p>
            <a:r>
              <a:rPr lang="en-US" i="1" dirty="0"/>
              <a:t>Google, Machine learning and deep learning predictive models for type 2 diabetes: a systematic review, 20 December 2021, </a:t>
            </a:r>
            <a:r>
              <a:rPr lang="en-US" i="1" u="sng" dirty="0">
                <a:hlinkClick r:id="rId6"/>
              </a:rPr>
              <a:t>https://</a:t>
            </a:r>
            <a:r>
              <a:rPr lang="en-US" i="1" u="sng" dirty="0" smtClean="0">
                <a:hlinkClick r:id="rId6"/>
              </a:rPr>
              <a:t>dmsjournal.biomedcentral.com/articles/10.1186/s13098-021-00767-9</a:t>
            </a:r>
            <a:endParaRPr lang="en-US" i="1" dirty="0"/>
          </a:p>
          <a:p>
            <a:r>
              <a:rPr lang="en-US" i="1" u="sng" dirty="0">
                <a:hlinkClick r:id="rId7"/>
              </a:rPr>
              <a:t>https://www.singlecare.com/blog/diabetes-symptoms-women/</a:t>
            </a:r>
            <a:r>
              <a:rPr lang="en-US" i="1" dirty="0"/>
              <a:t>	</a:t>
            </a:r>
          </a:p>
          <a:p>
            <a:r>
              <a:rPr lang="en-US" i="1" dirty="0"/>
              <a:t>Google, diabetes, </a:t>
            </a:r>
            <a:r>
              <a:rPr lang="en-US" i="1" u="sng" dirty="0">
                <a:hlinkClick r:id="rId8"/>
              </a:rPr>
              <a:t>https://www.cdc.gov/diabetes/basics/diabetes.html#:~:text=Diabetes%20is%20a%20chronic%20(long,your%20pancreas%20to%20release%20insulin</a:t>
            </a:r>
            <a:r>
              <a:rPr lang="en-US" i="1" dirty="0"/>
              <a:t>.</a:t>
            </a:r>
          </a:p>
          <a:p>
            <a:r>
              <a:rPr lang="en-US" i="1" dirty="0"/>
              <a:t>Google, </a:t>
            </a:r>
            <a:r>
              <a:rPr lang="en-US" i="1" dirty="0" err="1"/>
              <a:t>Healthline</a:t>
            </a:r>
            <a:r>
              <a:rPr lang="en-US" i="1" dirty="0"/>
              <a:t>, How Diabetes affects women, </a:t>
            </a:r>
            <a:r>
              <a:rPr lang="en-US" i="1" u="sng" dirty="0">
                <a:hlinkClick r:id="rId9"/>
              </a:rPr>
              <a:t>https://www.healthline.com/health/diabetes/symptoms-in-women#How-Diabetes-Affects-Women:-Symptoms,-Risks-And-More</a:t>
            </a:r>
            <a:endParaRPr lang="en-US" i="1" dirty="0"/>
          </a:p>
          <a:p>
            <a:endParaRPr lang="en-US" dirty="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263890" y="5943600"/>
            <a:ext cx="609600" cy="609600"/>
          </a:xfrm>
          <a:prstGeom prst="rect">
            <a:avLst/>
          </a:prstGeom>
        </p:spPr>
      </p:pic>
    </p:spTree>
    <p:extLst>
      <p:ext uri="{BB962C8B-B14F-4D97-AF65-F5344CB8AC3E}">
        <p14:creationId xmlns:p14="http://schemas.microsoft.com/office/powerpoint/2010/main" val="6215208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81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62200"/>
            <a:ext cx="8305800" cy="1219200"/>
          </a:xfrm>
        </p:spPr>
        <p:txBody>
          <a:bodyPr/>
          <a:lstStyle/>
          <a:p>
            <a:pPr lvl="8" algn="l" rtl="0">
              <a:spcBef>
                <a:spcPct val="0"/>
              </a:spcBef>
            </a:pPr>
            <a:r>
              <a:rPr lang="en-US" sz="5400" b="1" dirty="0" smtClean="0">
                <a:solidFill>
                  <a:schemeClr val="accent1"/>
                </a:solidFill>
                <a:latin typeface="Segoe Print" pitchFamily="2" charset="0"/>
              </a:rPr>
              <a:t>		</a:t>
            </a:r>
            <a:r>
              <a:rPr lang="en-US" sz="5400" b="1" dirty="0" smtClean="0">
                <a:solidFill>
                  <a:srgbClr val="7030A0"/>
                </a:solidFill>
                <a:latin typeface="Segoe Print" pitchFamily="2" charset="0"/>
              </a:rPr>
              <a:t>Thank You</a:t>
            </a:r>
            <a:r>
              <a:rPr lang="en-US" sz="5400" b="1" dirty="0" smtClean="0">
                <a:solidFill>
                  <a:schemeClr val="accent1"/>
                </a:solidFill>
                <a:latin typeface="Segoe Print" pitchFamily="2" charset="0"/>
              </a:rPr>
              <a:t/>
            </a:r>
            <a:br>
              <a:rPr lang="en-US" sz="5400" b="1" dirty="0" smtClean="0">
                <a:solidFill>
                  <a:schemeClr val="accent1"/>
                </a:solidFill>
                <a:latin typeface="Segoe Print" pitchFamily="2" charset="0"/>
              </a:rPr>
            </a:br>
            <a:endParaRPr lang="en-US" dirty="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19800"/>
            <a:ext cx="609600" cy="609600"/>
          </a:xfrm>
          <a:prstGeom prst="rect">
            <a:avLst/>
          </a:prstGeom>
        </p:spPr>
      </p:pic>
    </p:spTree>
    <p:extLst>
      <p:ext uri="{BB962C8B-B14F-4D97-AF65-F5344CB8AC3E}">
        <p14:creationId xmlns:p14="http://schemas.microsoft.com/office/powerpoint/2010/main" val="40531400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41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a:bodyPr>
          <a:lstStyle/>
          <a:p>
            <a:r>
              <a:rPr lang="en-US" sz="3200" b="1" dirty="0" smtClean="0">
                <a:solidFill>
                  <a:srgbClr val="7030A0"/>
                </a:solidFill>
                <a:latin typeface="Segoe Print" pitchFamily="2" charset="0"/>
              </a:rPr>
              <a:t> </a:t>
            </a:r>
            <a:r>
              <a:rPr lang="en-US" sz="3600" b="1" dirty="0" smtClean="0">
                <a:solidFill>
                  <a:srgbClr val="7030A0"/>
                </a:solidFill>
                <a:latin typeface="Segoe Print" pitchFamily="2" charset="0"/>
              </a:rPr>
              <a:t>Diabetes in Females</a:t>
            </a:r>
            <a:endParaRPr lang="en-US" sz="3600" b="1" dirty="0">
              <a:solidFill>
                <a:srgbClr val="7030A0"/>
              </a:solidFill>
              <a:latin typeface="Segoe Print" pitchFamily="2" charset="0"/>
            </a:endParaRPr>
          </a:p>
        </p:txBody>
      </p:sp>
      <p:sp>
        <p:nvSpPr>
          <p:cNvPr id="3" name="Content Placeholder 2"/>
          <p:cNvSpPr>
            <a:spLocks noGrp="1"/>
          </p:cNvSpPr>
          <p:nvPr>
            <p:ph sz="half" idx="1"/>
          </p:nvPr>
        </p:nvSpPr>
        <p:spPr>
          <a:xfrm>
            <a:off x="457200" y="1600200"/>
            <a:ext cx="2514600" cy="4525963"/>
          </a:xfrm>
        </p:spPr>
        <p:txBody>
          <a:bodyPr/>
          <a:lstStyle/>
          <a:p>
            <a:endParaRPr lang="en-US" dirty="0" smtClean="0"/>
          </a:p>
          <a:p>
            <a:endParaRPr lang="en-US" dirty="0"/>
          </a:p>
        </p:txBody>
      </p:sp>
      <p:pic>
        <p:nvPicPr>
          <p:cNvPr id="3074" name="Picture 2"/>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4495800" y="2057400"/>
            <a:ext cx="4114800" cy="34520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300990" y="2209800"/>
            <a:ext cx="3657600" cy="3046988"/>
          </a:xfrm>
          <a:prstGeom prst="rect">
            <a:avLst/>
          </a:prstGeom>
        </p:spPr>
        <p:txBody>
          <a:bodyPr wrap="square">
            <a:spAutoFit/>
          </a:bodyPr>
          <a:lstStyle/>
          <a:p>
            <a:r>
              <a:rPr lang="en-US" sz="2400" dirty="0">
                <a:solidFill>
                  <a:srgbClr val="7030A0"/>
                </a:solidFill>
                <a:latin typeface="Segoe Print" pitchFamily="2" charset="0"/>
              </a:rPr>
              <a:t>Diabetes can look and feel different for women. Identifying and treating the unique symptoms and risks of women with diabetes may lead to a better quality of life.</a:t>
            </a:r>
          </a:p>
        </p:txBody>
      </p:sp>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05800" y="6096000"/>
            <a:ext cx="609600" cy="609600"/>
          </a:xfrm>
          <a:prstGeom prst="rect">
            <a:avLst/>
          </a:prstGeom>
        </p:spPr>
      </p:pic>
    </p:spTree>
    <p:extLst>
      <p:ext uri="{BB962C8B-B14F-4D97-AF65-F5344CB8AC3E}">
        <p14:creationId xmlns:p14="http://schemas.microsoft.com/office/powerpoint/2010/main" val="6862216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5557"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sz="4000" b="1" dirty="0" smtClean="0">
                <a:solidFill>
                  <a:srgbClr val="7030A0"/>
                </a:solidFill>
                <a:latin typeface="Segoe Print" pitchFamily="2" charset="0"/>
              </a:rPr>
              <a:t>Methodology</a:t>
            </a:r>
            <a:endParaRPr lang="en-US" sz="4000" b="1" dirty="0">
              <a:solidFill>
                <a:srgbClr val="7030A0"/>
              </a:solidFill>
              <a:latin typeface="Segoe Print" pitchFamily="2" charset="0"/>
            </a:endParaRPr>
          </a:p>
        </p:txBody>
      </p:sp>
      <p:pic>
        <p:nvPicPr>
          <p:cNvPr id="4098" name="Picture 2"/>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304800" y="1752601"/>
            <a:ext cx="5105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sz="half" idx="2"/>
          </p:nvPr>
        </p:nvSpPr>
        <p:spPr>
          <a:xfrm>
            <a:off x="5715000" y="1981200"/>
            <a:ext cx="3048000" cy="4023515"/>
          </a:xfrm>
        </p:spPr>
        <p:txBody>
          <a:bodyPr>
            <a:normAutofit fontScale="77500" lnSpcReduction="20000"/>
          </a:bodyPr>
          <a:lstStyle/>
          <a:p>
            <a:r>
              <a:rPr lang="en-US" sz="2800" dirty="0">
                <a:solidFill>
                  <a:srgbClr val="7030A0"/>
                </a:solidFill>
                <a:latin typeface="Segoe Print" pitchFamily="2" charset="0"/>
              </a:rPr>
              <a:t>CRISP-DM stands for cross-industry process for data mining. The CRISP-DM methodology provides a structured approach to planning a data mining project. It is a robust and well-proven methodology.</a:t>
            </a:r>
          </a:p>
          <a:p>
            <a:endParaRPr lang="en-US" dirty="0"/>
          </a:p>
        </p:txBody>
      </p:sp>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229600" y="6096000"/>
            <a:ext cx="609600" cy="609600"/>
          </a:xfrm>
          <a:prstGeom prst="rect">
            <a:avLst/>
          </a:prstGeom>
        </p:spPr>
      </p:pic>
    </p:spTree>
    <p:extLst>
      <p:ext uri="{BB962C8B-B14F-4D97-AF65-F5344CB8AC3E}">
        <p14:creationId xmlns:p14="http://schemas.microsoft.com/office/powerpoint/2010/main" val="5225683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867"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609600"/>
          </a:xfrm>
        </p:spPr>
        <p:txBody>
          <a:bodyPr>
            <a:normAutofit fontScale="90000"/>
          </a:bodyPr>
          <a:lstStyle/>
          <a:p>
            <a:r>
              <a:rPr lang="en-US" sz="4000" b="1" dirty="0" smtClean="0">
                <a:solidFill>
                  <a:srgbClr val="7030A0"/>
                </a:solidFill>
                <a:latin typeface="Segoe Print" pitchFamily="2" charset="0"/>
              </a:rPr>
              <a:t>     Business</a:t>
            </a:r>
            <a:r>
              <a:rPr lang="en-US" sz="3600" b="1" dirty="0" smtClean="0">
                <a:solidFill>
                  <a:srgbClr val="7030A0"/>
                </a:solidFill>
                <a:latin typeface="Segoe Print" pitchFamily="2" charset="0"/>
              </a:rPr>
              <a:t> </a:t>
            </a:r>
            <a:r>
              <a:rPr lang="en-US" sz="4000" b="1" dirty="0">
                <a:solidFill>
                  <a:srgbClr val="7030A0"/>
                </a:solidFill>
                <a:latin typeface="Segoe Print" pitchFamily="2" charset="0"/>
              </a:rPr>
              <a:t>Understanding</a:t>
            </a:r>
            <a:endParaRPr lang="en-US" sz="4000" dirty="0"/>
          </a:p>
        </p:txBody>
      </p:sp>
      <p:sp>
        <p:nvSpPr>
          <p:cNvPr id="3" name="Content Placeholder 2"/>
          <p:cNvSpPr>
            <a:spLocks noGrp="1"/>
          </p:cNvSpPr>
          <p:nvPr>
            <p:ph idx="1"/>
          </p:nvPr>
        </p:nvSpPr>
        <p:spPr>
          <a:xfrm>
            <a:off x="457200" y="1143000"/>
            <a:ext cx="8229600" cy="5181600"/>
          </a:xfrm>
        </p:spPr>
        <p:txBody>
          <a:bodyPr>
            <a:normAutofit fontScale="62500" lnSpcReduction="20000"/>
          </a:bodyPr>
          <a:lstStyle/>
          <a:p>
            <a:endParaRPr lang="en-US" b="1" dirty="0" smtClean="0">
              <a:solidFill>
                <a:srgbClr val="7030A0"/>
              </a:solidFill>
              <a:latin typeface="Segoe Print" pitchFamily="2" charset="0"/>
            </a:endParaRPr>
          </a:p>
          <a:p>
            <a:r>
              <a:rPr lang="en-US" dirty="0" smtClean="0">
                <a:solidFill>
                  <a:srgbClr val="7030A0"/>
                </a:solidFill>
                <a:latin typeface="Segoe Print" pitchFamily="2" charset="0"/>
              </a:rPr>
              <a:t>Diabetes </a:t>
            </a:r>
            <a:r>
              <a:rPr lang="en-US" dirty="0">
                <a:solidFill>
                  <a:srgbClr val="7030A0"/>
                </a:solidFill>
                <a:latin typeface="Segoe Print" pitchFamily="2" charset="0"/>
              </a:rPr>
              <a:t>is one of the biggest health problems that affect millions of people across the world. Uncontrolled diabetes can increase the risk of heart attack, cancer, kidney damage, blindness, and other illnesses. </a:t>
            </a:r>
            <a:endParaRPr lang="en-US" dirty="0" smtClean="0">
              <a:solidFill>
                <a:srgbClr val="7030A0"/>
              </a:solidFill>
              <a:latin typeface="Segoe Print" pitchFamily="2" charset="0"/>
            </a:endParaRPr>
          </a:p>
          <a:p>
            <a:endParaRPr lang="en-US" dirty="0" smtClean="0">
              <a:solidFill>
                <a:srgbClr val="7030A0"/>
              </a:solidFill>
              <a:latin typeface="Segoe Print" pitchFamily="2" charset="0"/>
            </a:endParaRPr>
          </a:p>
          <a:p>
            <a:r>
              <a:rPr lang="en-US" dirty="0" smtClean="0">
                <a:solidFill>
                  <a:srgbClr val="7030A0"/>
                </a:solidFill>
                <a:latin typeface="Segoe Print" pitchFamily="2" charset="0"/>
              </a:rPr>
              <a:t>Researchers </a:t>
            </a:r>
            <a:r>
              <a:rPr lang="en-US" dirty="0">
                <a:solidFill>
                  <a:srgbClr val="7030A0"/>
                </a:solidFill>
                <a:latin typeface="Segoe Print" pitchFamily="2" charset="0"/>
              </a:rPr>
              <a:t>are motivated to create a Machine Learning methodology that can predict diabetes in the future. Exploiting Machine Learning Algorithms (MLA) is essential if healthcare professionals are able to identify diseases more effectively. </a:t>
            </a:r>
            <a:endParaRPr lang="en-US" dirty="0" smtClean="0">
              <a:solidFill>
                <a:srgbClr val="7030A0"/>
              </a:solidFill>
              <a:latin typeface="Segoe Print" pitchFamily="2" charset="0"/>
            </a:endParaRPr>
          </a:p>
          <a:p>
            <a:endParaRPr lang="en-US" dirty="0" smtClean="0">
              <a:solidFill>
                <a:srgbClr val="7030A0"/>
              </a:solidFill>
              <a:latin typeface="Segoe Print" pitchFamily="2" charset="0"/>
            </a:endParaRPr>
          </a:p>
          <a:p>
            <a:r>
              <a:rPr lang="en-US" dirty="0" smtClean="0">
                <a:solidFill>
                  <a:srgbClr val="7030A0"/>
                </a:solidFill>
                <a:latin typeface="Segoe Print" pitchFamily="2" charset="0"/>
              </a:rPr>
              <a:t>In </a:t>
            </a:r>
            <a:r>
              <a:rPr lang="en-US" dirty="0">
                <a:solidFill>
                  <a:srgbClr val="7030A0"/>
                </a:solidFill>
                <a:latin typeface="Segoe Print" pitchFamily="2" charset="0"/>
              </a:rPr>
              <a:t>order to improve the medical diagnosis of diabetes this research explored and contrasts various MLA that can identify diabetes risk early</a:t>
            </a:r>
            <a:r>
              <a:rPr lang="en-US" dirty="0" smtClean="0">
                <a:solidFill>
                  <a:srgbClr val="7030A0"/>
                </a:solidFill>
                <a:latin typeface="Segoe Print" pitchFamily="2" charset="0"/>
              </a:rPr>
              <a:t>.</a:t>
            </a:r>
          </a:p>
          <a:p>
            <a:endParaRPr lang="en-US" dirty="0">
              <a:solidFill>
                <a:srgbClr val="7030A0"/>
              </a:solidFill>
              <a:latin typeface="Segoe Print" pitchFamily="2" charset="0"/>
            </a:endParaRPr>
          </a:p>
          <a:p>
            <a:r>
              <a:rPr lang="en-US" dirty="0">
                <a:solidFill>
                  <a:srgbClr val="7030A0"/>
                </a:solidFill>
                <a:latin typeface="Segoe Print" pitchFamily="2" charset="0"/>
              </a:rPr>
              <a:t>The project mainly focuses on the Prediction of diabetes in female patients.</a:t>
            </a:r>
          </a:p>
          <a:p>
            <a:endParaRPr lang="en-US" dirty="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53400" y="6019800"/>
            <a:ext cx="609600" cy="609600"/>
          </a:xfrm>
          <a:prstGeom prst="rect">
            <a:avLst/>
          </a:prstGeom>
        </p:spPr>
      </p:pic>
    </p:spTree>
    <p:extLst>
      <p:ext uri="{BB962C8B-B14F-4D97-AF65-F5344CB8AC3E}">
        <p14:creationId xmlns:p14="http://schemas.microsoft.com/office/powerpoint/2010/main" val="19645764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828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914400"/>
          </a:xfrm>
        </p:spPr>
        <p:txBody>
          <a:bodyPr>
            <a:normAutofit fontScale="90000"/>
          </a:bodyPr>
          <a:lstStyle/>
          <a:p>
            <a:r>
              <a:rPr lang="en-US" dirty="0" smtClean="0"/>
              <a:t> </a:t>
            </a:r>
            <a:r>
              <a:rPr lang="en-US" sz="4000" b="1" dirty="0" smtClean="0">
                <a:solidFill>
                  <a:srgbClr val="7030A0"/>
                </a:solidFill>
                <a:latin typeface="Segoe Print" pitchFamily="2" charset="0"/>
              </a:rPr>
              <a:t>Data</a:t>
            </a:r>
            <a:r>
              <a:rPr lang="en-US" sz="3600" dirty="0" smtClean="0">
                <a:solidFill>
                  <a:srgbClr val="7030A0"/>
                </a:solidFill>
                <a:latin typeface="Segoe Print" pitchFamily="2" charset="0"/>
              </a:rPr>
              <a:t> </a:t>
            </a:r>
            <a:r>
              <a:rPr lang="en-US" sz="4000" b="1" dirty="0" smtClean="0">
                <a:solidFill>
                  <a:srgbClr val="7030A0"/>
                </a:solidFill>
                <a:latin typeface="Segoe Print" pitchFamily="2" charset="0"/>
              </a:rPr>
              <a:t>Understanding</a:t>
            </a:r>
            <a:r>
              <a:rPr lang="en-US" sz="3600" b="1" dirty="0" smtClean="0">
                <a:solidFill>
                  <a:srgbClr val="7030A0"/>
                </a:solidFill>
                <a:latin typeface="Segoe Print" pitchFamily="2" charset="0"/>
              </a:rPr>
              <a:t/>
            </a:r>
            <a:br>
              <a:rPr lang="en-US" sz="3600" b="1" dirty="0" smtClean="0">
                <a:solidFill>
                  <a:srgbClr val="7030A0"/>
                </a:solidFill>
                <a:latin typeface="Segoe Print" pitchFamily="2" charset="0"/>
              </a:rPr>
            </a:br>
            <a:r>
              <a:rPr lang="en-US" sz="4000" b="1" dirty="0" smtClean="0">
                <a:solidFill>
                  <a:srgbClr val="7030A0"/>
                </a:solidFill>
                <a:latin typeface="Segoe Print" pitchFamily="2" charset="0"/>
              </a:rPr>
              <a:t>1</a:t>
            </a:r>
            <a:r>
              <a:rPr lang="en-US" sz="4000" b="1" dirty="0">
                <a:solidFill>
                  <a:srgbClr val="7030A0"/>
                </a:solidFill>
                <a:latin typeface="Segoe Print" pitchFamily="2" charset="0"/>
              </a:rPr>
              <a:t>. Dataset</a:t>
            </a:r>
            <a:r>
              <a:rPr lang="en-US" sz="3600" b="1" dirty="0">
                <a:solidFill>
                  <a:srgbClr val="7030A0"/>
                </a:solidFill>
                <a:latin typeface="Segoe Print" pitchFamily="2" charset="0"/>
              </a:rPr>
              <a:t> </a:t>
            </a:r>
            <a:r>
              <a:rPr lang="en-US" sz="4000" b="1" dirty="0">
                <a:solidFill>
                  <a:srgbClr val="7030A0"/>
                </a:solidFill>
                <a:latin typeface="Segoe Print" pitchFamily="2" charset="0"/>
              </a:rPr>
              <a:t>Source</a:t>
            </a:r>
          </a:p>
        </p:txBody>
      </p:sp>
      <p:sp>
        <p:nvSpPr>
          <p:cNvPr id="3" name="Content Placeholder 2"/>
          <p:cNvSpPr>
            <a:spLocks noGrp="1"/>
          </p:cNvSpPr>
          <p:nvPr>
            <p:ph sz="half" idx="1"/>
          </p:nvPr>
        </p:nvSpPr>
        <p:spPr>
          <a:xfrm>
            <a:off x="457200" y="1447800"/>
            <a:ext cx="3200400" cy="4907125"/>
          </a:xfrm>
        </p:spPr>
        <p:style>
          <a:lnRef idx="2">
            <a:schemeClr val="accent4"/>
          </a:lnRef>
          <a:fillRef idx="1">
            <a:schemeClr val="lt1"/>
          </a:fillRef>
          <a:effectRef idx="0">
            <a:schemeClr val="accent4"/>
          </a:effectRef>
          <a:fontRef idx="minor">
            <a:schemeClr val="dk1"/>
          </a:fontRef>
        </p:style>
        <p:txBody>
          <a:bodyPr>
            <a:normAutofit fontScale="25000" lnSpcReduction="20000"/>
          </a:bodyPr>
          <a:lstStyle/>
          <a:p>
            <a:endParaRPr lang="en-US" sz="5500" dirty="0" smtClean="0">
              <a:solidFill>
                <a:srgbClr val="7030A0"/>
              </a:solidFill>
              <a:latin typeface="Segoe Print" pitchFamily="2" charset="0"/>
            </a:endParaRPr>
          </a:p>
          <a:p>
            <a:endParaRPr lang="en-US" sz="5500" dirty="0">
              <a:solidFill>
                <a:srgbClr val="7030A0"/>
              </a:solidFill>
              <a:latin typeface="Segoe Print" pitchFamily="2" charset="0"/>
            </a:endParaRPr>
          </a:p>
          <a:p>
            <a:endParaRPr lang="en-US" sz="5500" dirty="0" smtClean="0">
              <a:solidFill>
                <a:srgbClr val="7030A0"/>
              </a:solidFill>
              <a:latin typeface="Segoe Print" pitchFamily="2" charset="0"/>
            </a:endParaRPr>
          </a:p>
          <a:p>
            <a:r>
              <a:rPr lang="en-US" sz="7200" dirty="0" smtClean="0">
                <a:solidFill>
                  <a:srgbClr val="7030A0"/>
                </a:solidFill>
                <a:latin typeface="Segoe Print" pitchFamily="2" charset="0"/>
              </a:rPr>
              <a:t>The </a:t>
            </a:r>
            <a:r>
              <a:rPr lang="en-US" sz="7200" dirty="0">
                <a:solidFill>
                  <a:srgbClr val="7030A0"/>
                </a:solidFill>
                <a:latin typeface="Segoe Print" pitchFamily="2" charset="0"/>
              </a:rPr>
              <a:t>dataset used for this project is collected from Kaggle.com</a:t>
            </a:r>
            <a:r>
              <a:rPr lang="en-US" sz="7200" dirty="0" smtClean="0">
                <a:solidFill>
                  <a:srgbClr val="7030A0"/>
                </a:solidFill>
                <a:latin typeface="Segoe Print" pitchFamily="2" charset="0"/>
              </a:rPr>
              <a:t>.</a:t>
            </a:r>
          </a:p>
          <a:p>
            <a:endParaRPr lang="en-US" sz="7200" dirty="0">
              <a:solidFill>
                <a:srgbClr val="7030A0"/>
              </a:solidFill>
              <a:latin typeface="Segoe Print" pitchFamily="2" charset="0"/>
            </a:endParaRPr>
          </a:p>
          <a:p>
            <a:r>
              <a:rPr lang="en-US" sz="7200" dirty="0">
                <a:solidFill>
                  <a:srgbClr val="7030A0"/>
                </a:solidFill>
                <a:latin typeface="Segoe Print" pitchFamily="2" charset="0"/>
              </a:rPr>
              <a:t>The dataset is originally from the National Institute of Diabetes and Digestive and Kidney Diseases. The data in the dataset is related to all female patients.</a:t>
            </a:r>
          </a:p>
          <a:p>
            <a:endParaRPr lang="en-US" dirty="0"/>
          </a:p>
        </p:txBody>
      </p:sp>
      <p:sp>
        <p:nvSpPr>
          <p:cNvPr id="4" name="Content Placeholder 3"/>
          <p:cNvSpPr>
            <a:spLocks noGrp="1"/>
          </p:cNvSpPr>
          <p:nvPr>
            <p:ph sz="half" idx="2"/>
          </p:nvPr>
        </p:nvSpPr>
        <p:spPr>
          <a:xfrm>
            <a:off x="4038600" y="1447800"/>
            <a:ext cx="4648200" cy="4907125"/>
          </a:xfrm>
        </p:spPr>
        <p:style>
          <a:lnRef idx="1">
            <a:schemeClr val="accent4"/>
          </a:lnRef>
          <a:fillRef idx="2">
            <a:schemeClr val="accent4"/>
          </a:fillRef>
          <a:effectRef idx="1">
            <a:schemeClr val="accent4"/>
          </a:effectRef>
          <a:fontRef idx="minor">
            <a:schemeClr val="dk1"/>
          </a:fontRef>
        </p:style>
        <p:txBody>
          <a:bodyPr>
            <a:normAutofit fontScale="25000" lnSpcReduction="20000"/>
          </a:bodyPr>
          <a:lstStyle/>
          <a:p>
            <a:pPr marL="0" lvl="0" indent="0">
              <a:buNone/>
            </a:pPr>
            <a:r>
              <a:rPr lang="en-US" dirty="0" smtClean="0">
                <a:solidFill>
                  <a:srgbClr val="7030A0"/>
                </a:solidFill>
                <a:latin typeface="Segoe Print" pitchFamily="2" charset="0"/>
              </a:rPr>
              <a:t>     </a:t>
            </a:r>
            <a:endParaRPr lang="en-US" sz="7200" dirty="0" smtClean="0">
              <a:solidFill>
                <a:srgbClr val="7030A0"/>
              </a:solidFill>
              <a:latin typeface="Segoe Print" pitchFamily="2" charset="0"/>
            </a:endParaRPr>
          </a:p>
          <a:p>
            <a:pPr marL="0" lvl="0" indent="0">
              <a:buNone/>
            </a:pPr>
            <a:r>
              <a:rPr lang="en-US" sz="7200" dirty="0">
                <a:solidFill>
                  <a:srgbClr val="7030A0"/>
                </a:solidFill>
                <a:latin typeface="Segoe Print" pitchFamily="2" charset="0"/>
              </a:rPr>
              <a:t>	</a:t>
            </a:r>
            <a:r>
              <a:rPr lang="en-US" sz="7200" dirty="0" smtClean="0">
                <a:solidFill>
                  <a:srgbClr val="7030A0"/>
                </a:solidFill>
                <a:latin typeface="Segoe Print" pitchFamily="2" charset="0"/>
              </a:rPr>
              <a:t>Variables in the dataset</a:t>
            </a:r>
          </a:p>
          <a:p>
            <a:pPr lvl="0"/>
            <a:endParaRPr lang="en-US" sz="7200" dirty="0">
              <a:solidFill>
                <a:srgbClr val="7030A0"/>
              </a:solidFill>
              <a:latin typeface="Segoe Print" pitchFamily="2" charset="0"/>
            </a:endParaRPr>
          </a:p>
          <a:p>
            <a:pPr lvl="0"/>
            <a:r>
              <a:rPr lang="en-US" sz="7200" dirty="0" smtClean="0">
                <a:solidFill>
                  <a:srgbClr val="7030A0"/>
                </a:solidFill>
                <a:latin typeface="Segoe Print" pitchFamily="2" charset="0"/>
              </a:rPr>
              <a:t>Pregnancies</a:t>
            </a:r>
            <a:r>
              <a:rPr lang="en-US" sz="7200" dirty="0">
                <a:solidFill>
                  <a:srgbClr val="7030A0"/>
                </a:solidFill>
                <a:latin typeface="Segoe Print" pitchFamily="2" charset="0"/>
              </a:rPr>
              <a:t>: To express the Number of pregnancies</a:t>
            </a:r>
          </a:p>
          <a:p>
            <a:pPr lvl="0"/>
            <a:r>
              <a:rPr lang="en-US" sz="7200" dirty="0">
                <a:solidFill>
                  <a:srgbClr val="7030A0"/>
                </a:solidFill>
                <a:latin typeface="Segoe Print" pitchFamily="2" charset="0"/>
              </a:rPr>
              <a:t>Glucose: To express the Glucose level in blood</a:t>
            </a:r>
          </a:p>
          <a:p>
            <a:pPr lvl="0"/>
            <a:r>
              <a:rPr lang="en-US" sz="7200" dirty="0" err="1">
                <a:solidFill>
                  <a:srgbClr val="7030A0"/>
                </a:solidFill>
                <a:latin typeface="Segoe Print" pitchFamily="2" charset="0"/>
              </a:rPr>
              <a:t>BloodPressure</a:t>
            </a:r>
            <a:r>
              <a:rPr lang="en-US" sz="7200" dirty="0">
                <a:solidFill>
                  <a:srgbClr val="7030A0"/>
                </a:solidFill>
                <a:latin typeface="Segoe Print" pitchFamily="2" charset="0"/>
              </a:rPr>
              <a:t>: To express the Blood pressure measurement</a:t>
            </a:r>
          </a:p>
          <a:p>
            <a:pPr lvl="0"/>
            <a:r>
              <a:rPr lang="en-US" sz="7200" dirty="0" err="1">
                <a:solidFill>
                  <a:srgbClr val="7030A0"/>
                </a:solidFill>
                <a:latin typeface="Segoe Print" pitchFamily="2" charset="0"/>
              </a:rPr>
              <a:t>SkinThickness</a:t>
            </a:r>
            <a:r>
              <a:rPr lang="en-US" sz="7200" dirty="0">
                <a:solidFill>
                  <a:srgbClr val="7030A0"/>
                </a:solidFill>
                <a:latin typeface="Segoe Print" pitchFamily="2" charset="0"/>
              </a:rPr>
              <a:t>: To express the thickness of the skin</a:t>
            </a:r>
          </a:p>
          <a:p>
            <a:pPr lvl="0"/>
            <a:r>
              <a:rPr lang="en-US" sz="7200" dirty="0">
                <a:solidFill>
                  <a:srgbClr val="7030A0"/>
                </a:solidFill>
                <a:latin typeface="Segoe Print" pitchFamily="2" charset="0"/>
              </a:rPr>
              <a:t>Insulin: To express the Insulin level in blood</a:t>
            </a:r>
          </a:p>
          <a:p>
            <a:pPr lvl="0"/>
            <a:r>
              <a:rPr lang="en-US" sz="7200" dirty="0">
                <a:solidFill>
                  <a:srgbClr val="7030A0"/>
                </a:solidFill>
                <a:latin typeface="Segoe Print" pitchFamily="2" charset="0"/>
              </a:rPr>
              <a:t>BMI: To express the Body mass index</a:t>
            </a:r>
          </a:p>
          <a:p>
            <a:pPr lvl="0"/>
            <a:r>
              <a:rPr lang="en-US" sz="7200" dirty="0" err="1">
                <a:solidFill>
                  <a:srgbClr val="7030A0"/>
                </a:solidFill>
                <a:latin typeface="Segoe Print" pitchFamily="2" charset="0"/>
              </a:rPr>
              <a:t>DiabetesPedigreeFunction</a:t>
            </a:r>
            <a:r>
              <a:rPr lang="en-US" sz="7200" dirty="0">
                <a:solidFill>
                  <a:srgbClr val="7030A0"/>
                </a:solidFill>
                <a:latin typeface="Segoe Print" pitchFamily="2" charset="0"/>
              </a:rPr>
              <a:t>: To express the Diabetes percentage</a:t>
            </a:r>
          </a:p>
          <a:p>
            <a:pPr lvl="0"/>
            <a:r>
              <a:rPr lang="en-US" sz="7200" dirty="0">
                <a:solidFill>
                  <a:srgbClr val="7030A0"/>
                </a:solidFill>
                <a:latin typeface="Segoe Print" pitchFamily="2" charset="0"/>
              </a:rPr>
              <a:t>Age: To express the age</a:t>
            </a:r>
          </a:p>
          <a:p>
            <a:pPr lvl="0"/>
            <a:r>
              <a:rPr lang="en-US" sz="7200" dirty="0">
                <a:solidFill>
                  <a:srgbClr val="7030A0"/>
                </a:solidFill>
                <a:latin typeface="Segoe Print" pitchFamily="2" charset="0"/>
              </a:rPr>
              <a:t>Outcome: To express the final result 1 is Yes and 0 is No</a:t>
            </a:r>
          </a:p>
          <a:p>
            <a:endParaRPr lang="en-US" dirty="0"/>
          </a:p>
        </p:txBody>
      </p:sp>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05800" y="6096000"/>
            <a:ext cx="609600" cy="609600"/>
          </a:xfrm>
          <a:prstGeom prst="rect">
            <a:avLst/>
          </a:prstGeom>
        </p:spPr>
      </p:pic>
    </p:spTree>
    <p:extLst>
      <p:ext uri="{BB962C8B-B14F-4D97-AF65-F5344CB8AC3E}">
        <p14:creationId xmlns:p14="http://schemas.microsoft.com/office/powerpoint/2010/main" val="41766603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3957"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229600" cy="914400"/>
          </a:xfrm>
        </p:spPr>
        <p:txBody>
          <a:bodyPr>
            <a:noAutofit/>
          </a:bodyPr>
          <a:lstStyle/>
          <a:p>
            <a:r>
              <a:rPr lang="en-US" sz="3600" b="1" dirty="0" smtClean="0">
                <a:solidFill>
                  <a:srgbClr val="7030A0"/>
                </a:solidFill>
                <a:latin typeface="Segoe Print" pitchFamily="2" charset="0"/>
              </a:rPr>
              <a:t>Data Understanding</a:t>
            </a:r>
            <a:br>
              <a:rPr lang="en-US" sz="3600" b="1" dirty="0" smtClean="0">
                <a:solidFill>
                  <a:srgbClr val="7030A0"/>
                </a:solidFill>
                <a:latin typeface="Segoe Print" pitchFamily="2" charset="0"/>
              </a:rPr>
            </a:br>
            <a:r>
              <a:rPr lang="en-US" sz="3600" b="1" dirty="0" smtClean="0">
                <a:solidFill>
                  <a:srgbClr val="7030A0"/>
                </a:solidFill>
                <a:latin typeface="Segoe Print" pitchFamily="2" charset="0"/>
              </a:rPr>
              <a:t>2. Overview of the dataset</a:t>
            </a:r>
            <a:endParaRPr lang="en-US" sz="3600" b="1" dirty="0">
              <a:solidFill>
                <a:srgbClr val="7030A0"/>
              </a:solidFill>
              <a:latin typeface="Segoe Print" pitchFamily="2" charset="0"/>
            </a:endParaRPr>
          </a:p>
        </p:txBody>
      </p:sp>
      <p:sp>
        <p:nvSpPr>
          <p:cNvPr id="3" name="Content Placeholder 2"/>
          <p:cNvSpPr>
            <a:spLocks noGrp="1"/>
          </p:cNvSpPr>
          <p:nvPr>
            <p:ph idx="1"/>
          </p:nvPr>
        </p:nvSpPr>
        <p:spPr>
          <a:xfrm>
            <a:off x="457200" y="1676400"/>
            <a:ext cx="8229600" cy="4648200"/>
          </a:xfrm>
        </p:spPr>
        <p:txBody>
          <a:bodyPr>
            <a:normAutofit fontScale="85000" lnSpcReduction="20000"/>
          </a:bodyPr>
          <a:lstStyle/>
          <a:p>
            <a:pPr>
              <a:buFont typeface="Wingdings" pitchFamily="2" charset="2"/>
              <a:buChar char="Ø"/>
            </a:pPr>
            <a:endParaRPr lang="en-US" dirty="0" smtClean="0">
              <a:solidFill>
                <a:srgbClr val="7030A0"/>
              </a:solidFill>
              <a:latin typeface="Segoe Print" pitchFamily="2" charset="0"/>
            </a:endParaRPr>
          </a:p>
          <a:p>
            <a:pPr>
              <a:buFont typeface="Wingdings" pitchFamily="2" charset="2"/>
              <a:buChar char="Ø"/>
            </a:pPr>
            <a:r>
              <a:rPr lang="en-US" dirty="0" smtClean="0">
                <a:solidFill>
                  <a:srgbClr val="7030A0"/>
                </a:solidFill>
                <a:latin typeface="Segoe Print" pitchFamily="2" charset="0"/>
              </a:rPr>
              <a:t>Shape of the dataset -&gt;   786 rows and 9 columns</a:t>
            </a:r>
          </a:p>
          <a:p>
            <a:pPr>
              <a:buFont typeface="Wingdings" pitchFamily="2" charset="2"/>
              <a:buChar char="Ø"/>
            </a:pPr>
            <a:endParaRPr lang="en-US" dirty="0" smtClean="0">
              <a:solidFill>
                <a:srgbClr val="7030A0"/>
              </a:solidFill>
              <a:latin typeface="Segoe Print" pitchFamily="2" charset="0"/>
            </a:endParaRPr>
          </a:p>
          <a:p>
            <a:pPr>
              <a:buFont typeface="Wingdings" pitchFamily="2" charset="2"/>
              <a:buChar char="Ø"/>
            </a:pPr>
            <a:r>
              <a:rPr lang="en-US" dirty="0" smtClean="0">
                <a:solidFill>
                  <a:srgbClr val="7030A0"/>
                </a:solidFill>
                <a:latin typeface="Segoe Print" pitchFamily="2" charset="0"/>
              </a:rPr>
              <a:t>The dataset contains only numerical variables.</a:t>
            </a:r>
          </a:p>
          <a:p>
            <a:pPr>
              <a:buFont typeface="Wingdings" pitchFamily="2" charset="2"/>
              <a:buChar char="Ø"/>
            </a:pPr>
            <a:endParaRPr lang="en-US" dirty="0" smtClean="0">
              <a:solidFill>
                <a:srgbClr val="7030A0"/>
              </a:solidFill>
              <a:latin typeface="Segoe Print" pitchFamily="2" charset="0"/>
            </a:endParaRPr>
          </a:p>
          <a:p>
            <a:pPr>
              <a:buFont typeface="Wingdings" pitchFamily="2" charset="2"/>
              <a:buChar char="Ø"/>
            </a:pPr>
            <a:r>
              <a:rPr lang="en-US" dirty="0" smtClean="0">
                <a:solidFill>
                  <a:srgbClr val="7030A0"/>
                </a:solidFill>
                <a:latin typeface="Segoe Print" pitchFamily="2" charset="0"/>
              </a:rPr>
              <a:t>The target variable is ‘Outcome’ that is having diabetes or not.</a:t>
            </a:r>
          </a:p>
          <a:p>
            <a:pPr marL="0" indent="0">
              <a:buNone/>
            </a:pPr>
            <a:endParaRPr lang="en-US" dirty="0" smtClean="0">
              <a:solidFill>
                <a:srgbClr val="7030A0"/>
              </a:solidFill>
              <a:latin typeface="Segoe Print" pitchFamily="2" charset="0"/>
            </a:endParaRPr>
          </a:p>
          <a:p>
            <a:pPr>
              <a:buFont typeface="Wingdings" pitchFamily="2" charset="2"/>
              <a:buChar char="Ø"/>
            </a:pPr>
            <a:r>
              <a:rPr lang="en-US" dirty="0" smtClean="0">
                <a:solidFill>
                  <a:srgbClr val="7030A0"/>
                </a:solidFill>
                <a:latin typeface="Segoe Print" pitchFamily="2" charset="0"/>
              </a:rPr>
              <a:t>There are no null values and duplicate values in the dataset.</a:t>
            </a:r>
            <a:endParaRPr lang="en-US" dirty="0">
              <a:solidFill>
                <a:srgbClr val="7030A0"/>
              </a:solidFill>
              <a:latin typeface="Segoe Print" pitchFamily="2" charset="0"/>
            </a:endParaRPr>
          </a:p>
        </p:txBody>
      </p:sp>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05800" y="6096000"/>
            <a:ext cx="609600" cy="609600"/>
          </a:xfrm>
          <a:prstGeom prst="rect">
            <a:avLst/>
          </a:prstGeom>
        </p:spPr>
      </p:pic>
    </p:spTree>
    <p:extLst>
      <p:ext uri="{BB962C8B-B14F-4D97-AF65-F5344CB8AC3E}">
        <p14:creationId xmlns:p14="http://schemas.microsoft.com/office/powerpoint/2010/main" val="8551446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9357"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fontScale="90000"/>
          </a:bodyPr>
          <a:lstStyle/>
          <a:p>
            <a:r>
              <a:rPr lang="en-US" dirty="0" smtClean="0"/>
              <a:t> </a:t>
            </a:r>
            <a:r>
              <a:rPr lang="en-US" sz="4000" b="1" dirty="0" smtClean="0">
                <a:solidFill>
                  <a:srgbClr val="7030A0"/>
                </a:solidFill>
                <a:latin typeface="Segoe Print" pitchFamily="2" charset="0"/>
              </a:rPr>
              <a:t>Data </a:t>
            </a:r>
            <a:r>
              <a:rPr lang="en-US" sz="4000" b="1" dirty="0">
                <a:solidFill>
                  <a:srgbClr val="7030A0"/>
                </a:solidFill>
                <a:latin typeface="Segoe Print" pitchFamily="2" charset="0"/>
              </a:rPr>
              <a:t>Understanding</a:t>
            </a:r>
            <a:br>
              <a:rPr lang="en-US" sz="4000" b="1" dirty="0">
                <a:solidFill>
                  <a:srgbClr val="7030A0"/>
                </a:solidFill>
                <a:latin typeface="Segoe Print" pitchFamily="2" charset="0"/>
              </a:rPr>
            </a:br>
            <a:r>
              <a:rPr lang="en-US" sz="4000" b="1" dirty="0" smtClean="0">
                <a:solidFill>
                  <a:srgbClr val="7030A0"/>
                </a:solidFill>
                <a:latin typeface="Segoe Print" pitchFamily="2" charset="0"/>
              </a:rPr>
              <a:t>3.Data </a:t>
            </a:r>
            <a:r>
              <a:rPr lang="en-US" sz="4000" b="1" dirty="0">
                <a:solidFill>
                  <a:srgbClr val="7030A0"/>
                </a:solidFill>
                <a:latin typeface="Segoe Print" pitchFamily="2" charset="0"/>
              </a:rPr>
              <a:t>Exploration</a:t>
            </a:r>
            <a:endParaRPr lang="en-US" sz="4000" b="1" dirty="0">
              <a:solidFill>
                <a:srgbClr val="7030A0"/>
              </a:solidFill>
              <a:latin typeface="Segoe Print" pitchFamily="2" charset="0"/>
            </a:endParaRPr>
          </a:p>
        </p:txBody>
      </p:sp>
      <p:sp>
        <p:nvSpPr>
          <p:cNvPr id="3" name="Content Placeholder 2"/>
          <p:cNvSpPr>
            <a:spLocks noGrp="1"/>
          </p:cNvSpPr>
          <p:nvPr>
            <p:ph idx="1"/>
          </p:nvPr>
        </p:nvSpPr>
        <p:spPr/>
        <p:txBody>
          <a:bodyPr>
            <a:normAutofit lnSpcReduction="10000"/>
          </a:bodyPr>
          <a:lstStyle/>
          <a:p>
            <a:pPr marL="0" indent="0">
              <a:buNone/>
            </a:pPr>
            <a:endParaRPr lang="en-US" sz="2800" b="1" dirty="0" smtClean="0">
              <a:solidFill>
                <a:srgbClr val="7030A0"/>
              </a:solidFill>
              <a:latin typeface="Segoe Print" pitchFamily="2" charset="0"/>
            </a:endParaRPr>
          </a:p>
          <a:p>
            <a:pPr marL="0" indent="0">
              <a:buNone/>
            </a:pPr>
            <a:r>
              <a:rPr lang="en-US" sz="2800" b="1" dirty="0" smtClean="0">
                <a:solidFill>
                  <a:srgbClr val="7030A0"/>
                </a:solidFill>
                <a:latin typeface="Segoe Print" pitchFamily="2" charset="0"/>
              </a:rPr>
              <a:t>For </a:t>
            </a:r>
            <a:r>
              <a:rPr lang="en-US" sz="2800" b="1" dirty="0">
                <a:solidFill>
                  <a:srgbClr val="7030A0"/>
                </a:solidFill>
                <a:latin typeface="Segoe Print" pitchFamily="2" charset="0"/>
              </a:rPr>
              <a:t>the exploratory data analysis the following visualizations are used.</a:t>
            </a:r>
          </a:p>
          <a:p>
            <a:pPr marL="0" indent="0">
              <a:buNone/>
            </a:pPr>
            <a:endParaRPr lang="en-US" sz="2800" b="1" dirty="0">
              <a:solidFill>
                <a:srgbClr val="7030A0"/>
              </a:solidFill>
              <a:latin typeface="Segoe Print" pitchFamily="2" charset="0"/>
            </a:endParaRPr>
          </a:p>
          <a:p>
            <a:pPr>
              <a:buFont typeface="Wingdings" pitchFamily="2" charset="2"/>
              <a:buChar char="Ø"/>
            </a:pPr>
            <a:r>
              <a:rPr lang="en-US" sz="2800" b="1" dirty="0">
                <a:solidFill>
                  <a:srgbClr val="7030A0"/>
                </a:solidFill>
                <a:latin typeface="Segoe Print" pitchFamily="2" charset="0"/>
              </a:rPr>
              <a:t>Bar plots</a:t>
            </a:r>
          </a:p>
          <a:p>
            <a:pPr>
              <a:buFont typeface="Wingdings" pitchFamily="2" charset="2"/>
              <a:buChar char="Ø"/>
            </a:pPr>
            <a:r>
              <a:rPr lang="en-US" sz="2800" b="1" dirty="0">
                <a:solidFill>
                  <a:srgbClr val="7030A0"/>
                </a:solidFill>
                <a:latin typeface="Segoe Print" pitchFamily="2" charset="0"/>
              </a:rPr>
              <a:t>Histograms</a:t>
            </a:r>
          </a:p>
          <a:p>
            <a:pPr>
              <a:buFont typeface="Wingdings" pitchFamily="2" charset="2"/>
              <a:buChar char="Ø"/>
            </a:pPr>
            <a:r>
              <a:rPr lang="en-US" sz="2800" b="1" dirty="0">
                <a:solidFill>
                  <a:srgbClr val="7030A0"/>
                </a:solidFill>
                <a:latin typeface="Segoe Print" pitchFamily="2" charset="0"/>
              </a:rPr>
              <a:t>Boxplot </a:t>
            </a:r>
          </a:p>
          <a:p>
            <a:pPr>
              <a:buFont typeface="Wingdings" pitchFamily="2" charset="2"/>
              <a:buChar char="Ø"/>
            </a:pPr>
            <a:r>
              <a:rPr lang="en-US" sz="2800" b="1" dirty="0">
                <a:solidFill>
                  <a:srgbClr val="7030A0"/>
                </a:solidFill>
                <a:latin typeface="Segoe Print" pitchFamily="2" charset="0"/>
              </a:rPr>
              <a:t>Pair plot </a:t>
            </a:r>
          </a:p>
          <a:p>
            <a:pPr>
              <a:buFont typeface="Wingdings" pitchFamily="2" charset="2"/>
              <a:buChar char="Ø"/>
            </a:pPr>
            <a:r>
              <a:rPr lang="en-US" sz="2800" b="1" dirty="0">
                <a:solidFill>
                  <a:srgbClr val="7030A0"/>
                </a:solidFill>
                <a:latin typeface="Segoe Print" pitchFamily="2" charset="0"/>
              </a:rPr>
              <a:t>Heat map</a:t>
            </a:r>
          </a:p>
          <a:p>
            <a:endParaRPr lang="en-US" dirty="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204699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67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smtClean="0">
                <a:solidFill>
                  <a:srgbClr val="7030A0"/>
                </a:solidFill>
                <a:latin typeface="Segoe Print" pitchFamily="2" charset="0"/>
              </a:rPr>
              <a:t>Data Understanding</a:t>
            </a:r>
            <a:br>
              <a:rPr lang="en-US" sz="3600" b="1" dirty="0" smtClean="0">
                <a:solidFill>
                  <a:srgbClr val="7030A0"/>
                </a:solidFill>
                <a:latin typeface="Segoe Print" pitchFamily="2" charset="0"/>
              </a:rPr>
            </a:br>
            <a:r>
              <a:rPr lang="en-US" sz="3600" b="1" dirty="0" smtClean="0">
                <a:solidFill>
                  <a:srgbClr val="7030A0"/>
                </a:solidFill>
                <a:latin typeface="Segoe Print" pitchFamily="2" charset="0"/>
              </a:rPr>
              <a:t>3.Data Exploration</a:t>
            </a:r>
            <a:endParaRPr lang="en-US" sz="3600" dirty="0"/>
          </a:p>
        </p:txBody>
      </p:sp>
      <p:sp>
        <p:nvSpPr>
          <p:cNvPr id="3" name="Content Placeholder 2"/>
          <p:cNvSpPr>
            <a:spLocks noGrp="1"/>
          </p:cNvSpPr>
          <p:nvPr>
            <p:ph sz="half" idx="1"/>
          </p:nvPr>
        </p:nvSpPr>
        <p:spPr>
          <a:xfrm>
            <a:off x="457200" y="2438401"/>
            <a:ext cx="3048000" cy="2133600"/>
          </a:xfrm>
        </p:spPr>
        <p:txBody>
          <a:bodyPr/>
          <a:lstStyle/>
          <a:p>
            <a:r>
              <a:rPr lang="en-US" b="1" dirty="0" smtClean="0">
                <a:solidFill>
                  <a:srgbClr val="7030A0"/>
                </a:solidFill>
                <a:latin typeface="Segoe Print" pitchFamily="2" charset="0"/>
              </a:rPr>
              <a:t>Histogram of the numerical variables of the dataset.</a:t>
            </a:r>
            <a:endParaRPr lang="en-US" b="1" dirty="0">
              <a:solidFill>
                <a:srgbClr val="7030A0"/>
              </a:solidFill>
              <a:latin typeface="Segoe Print" pitchFamily="2" charset="0"/>
            </a:endParaRPr>
          </a:p>
        </p:txBody>
      </p:sp>
      <p:pic>
        <p:nvPicPr>
          <p:cNvPr id="5" name="Content Placeholder 4"/>
          <p:cNvPicPr>
            <a:picLocks noGrp="1"/>
          </p:cNvPicPr>
          <p:nvPr>
            <p:ph sz="half" idx="2"/>
          </p:nvPr>
        </p:nvPicPr>
        <p:blipFill>
          <a:blip r:embed="rId4"/>
          <a:stretch>
            <a:fillRect/>
          </a:stretch>
        </p:blipFill>
        <p:spPr>
          <a:xfrm>
            <a:off x="4038600" y="1524001"/>
            <a:ext cx="4648200" cy="4306396"/>
          </a:xfrm>
          <a:prstGeom prst="rect">
            <a:avLst/>
          </a:prstGeom>
        </p:spPr>
      </p:pic>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05800" y="6019800"/>
            <a:ext cx="609600" cy="609600"/>
          </a:xfrm>
          <a:prstGeom prst="rect">
            <a:avLst/>
          </a:prstGeom>
        </p:spPr>
      </p:pic>
    </p:spTree>
    <p:extLst>
      <p:ext uri="{BB962C8B-B14F-4D97-AF65-F5344CB8AC3E}">
        <p14:creationId xmlns:p14="http://schemas.microsoft.com/office/powerpoint/2010/main" val="200865518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747"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1553</TotalTime>
  <Words>983</Words>
  <Application>Microsoft Office PowerPoint</Application>
  <PresentationFormat>On-screen Show (4:3)</PresentationFormat>
  <Paragraphs>129</Paragraphs>
  <Slides>23</Slides>
  <Notes>6</Notes>
  <HiddenSlides>0</HiddenSlides>
  <MMClips>23</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Diabetes Prediction in  Female Patients</vt:lpstr>
      <vt:lpstr>Introduction</vt:lpstr>
      <vt:lpstr> Diabetes in Females</vt:lpstr>
      <vt:lpstr>Methodology</vt:lpstr>
      <vt:lpstr>     Business Understanding</vt:lpstr>
      <vt:lpstr> Data Understanding 1. Dataset Source</vt:lpstr>
      <vt:lpstr>Data Understanding 2. Overview of the dataset</vt:lpstr>
      <vt:lpstr> Data Understanding 3.Data Exploration</vt:lpstr>
      <vt:lpstr>Data Understanding 3.Data Exploration</vt:lpstr>
      <vt:lpstr>Data Understanding 3.Data Exploration</vt:lpstr>
      <vt:lpstr>Data Understanding</vt:lpstr>
      <vt:lpstr>Data Understanding</vt:lpstr>
      <vt:lpstr>Data Understanding</vt:lpstr>
      <vt:lpstr>Data Preparation</vt:lpstr>
      <vt:lpstr>Data Preparation</vt:lpstr>
      <vt:lpstr> Modeling</vt:lpstr>
      <vt:lpstr>Evaluation</vt:lpstr>
      <vt:lpstr>Evaluation</vt:lpstr>
      <vt:lpstr>Deployment</vt:lpstr>
      <vt:lpstr>Conclusion</vt:lpstr>
      <vt:lpstr>Ethical Considerations</vt:lpstr>
      <vt:lpstr>References</vt:lpstr>
      <vt:lpstr>  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Venkata Kanaparthi</dc:creator>
  <cp:lastModifiedBy>Venkata Kanaparthi</cp:lastModifiedBy>
  <cp:revision>37</cp:revision>
  <dcterms:created xsi:type="dcterms:W3CDTF">2022-10-09T01:17:19Z</dcterms:created>
  <dcterms:modified xsi:type="dcterms:W3CDTF">2023-01-08T17:23:44Z</dcterms:modified>
</cp:coreProperties>
</file>